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3" r:id="rId4"/>
    <p:sldId id="258" r:id="rId5"/>
    <p:sldId id="259" r:id="rId6"/>
    <p:sldId id="260" r:id="rId7"/>
    <p:sldId id="261" r:id="rId8"/>
    <p:sldId id="262" r:id="rId9"/>
    <p:sldId id="276" r:id="rId10"/>
    <p:sldId id="264" r:id="rId11"/>
    <p:sldId id="266" r:id="rId12"/>
    <p:sldId id="265" r:id="rId13"/>
    <p:sldId id="272" r:id="rId14"/>
    <p:sldId id="271" r:id="rId15"/>
    <p:sldId id="274" r:id="rId16"/>
    <p:sldId id="275" r:id="rId17"/>
    <p:sldId id="268"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p15:clr>
            <a:srgbClr val="A4A3A4"/>
          </p15:clr>
        </p15:guide>
        <p15:guide id="2" pos="2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C10000"/>
    <a:srgbClr val="928E00"/>
    <a:srgbClr val="7EFF60"/>
    <a:srgbClr val="88A6D9"/>
    <a:srgbClr val="FFFFD4"/>
    <a:srgbClr val="005DFF"/>
    <a:srgbClr val="FF9A00"/>
    <a:srgbClr val="AEFE41"/>
    <a:srgbClr val="AC8FC1"/>
    <a:srgbClr val="68FF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7"/>
    <p:restoredTop sz="69310" autoAdjust="0"/>
  </p:normalViewPr>
  <p:slideViewPr>
    <p:cSldViewPr snapToGrid="0" snapToObjects="1">
      <p:cViewPr varScale="1">
        <p:scale>
          <a:sx n="80" d="100"/>
          <a:sy n="80" d="100"/>
        </p:scale>
        <p:origin x="2624" y="176"/>
      </p:cViewPr>
      <p:guideLst>
        <p:guide orient="horz" pos="3144"/>
        <p:guide pos="2888"/>
      </p:guideLst>
    </p:cSldViewPr>
  </p:slideViewPr>
  <p:notesTextViewPr>
    <p:cViewPr>
      <p:scale>
        <a:sx n="100" d="100"/>
        <a:sy n="100" d="100"/>
      </p:scale>
      <p:origin x="0" y="0"/>
    </p:cViewPr>
  </p:notesTextViewPr>
  <p:sorterViewPr>
    <p:cViewPr>
      <p:scale>
        <a:sx n="150" d="100"/>
        <a:sy n="150" d="100"/>
      </p:scale>
      <p:origin x="0" y="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8BC31-6D08-5F4E-8125-D898F4349862}" type="datetimeFigureOut">
              <a:rPr lang="en-US" smtClean="0"/>
              <a:t>8/21/18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F906D-5F18-8844-AAB4-E03463222D53}" type="slidenum">
              <a:rPr lang="en-US" smtClean="0"/>
              <a:t>‹#›</a:t>
            </a:fld>
            <a:endParaRPr lang="en-US"/>
          </a:p>
        </p:txBody>
      </p:sp>
    </p:spTree>
    <p:extLst>
      <p:ext uri="{BB962C8B-B14F-4D97-AF65-F5344CB8AC3E}">
        <p14:creationId xmlns:p14="http://schemas.microsoft.com/office/powerpoint/2010/main" val="25135900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2F906D-5F18-8844-AAB4-E03463222D53}" type="slidenum">
              <a:rPr lang="en-US" smtClean="0"/>
              <a:t>1</a:t>
            </a:fld>
            <a:endParaRPr lang="en-US"/>
          </a:p>
        </p:txBody>
      </p:sp>
    </p:spTree>
    <p:extLst>
      <p:ext uri="{BB962C8B-B14F-4D97-AF65-F5344CB8AC3E}">
        <p14:creationId xmlns:p14="http://schemas.microsoft.com/office/powerpoint/2010/main" val="415288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advising at BEE all about?  It’s a system</a:t>
            </a:r>
            <a:r>
              <a:rPr lang="en-US" baseline="0" dirty="0"/>
              <a:t> of resources, a constellation of resources, to help you succeed here.  First of all, not every day will be sunny and bright.  The little cloud in the corner of your attention may take up a spot right over your head and rain questions on you. </a:t>
            </a:r>
            <a:endParaRPr lang="en-US" dirty="0"/>
          </a:p>
        </p:txBody>
      </p:sp>
      <p:sp>
        <p:nvSpPr>
          <p:cNvPr id="4" name="Slide Number Placeholder 3"/>
          <p:cNvSpPr>
            <a:spLocks noGrp="1"/>
          </p:cNvSpPr>
          <p:nvPr>
            <p:ph type="sldNum" sz="quarter" idx="10"/>
          </p:nvPr>
        </p:nvSpPr>
        <p:spPr/>
        <p:txBody>
          <a:bodyPr/>
          <a:lstStyle/>
          <a:p>
            <a:fld id="{BB2F906D-5F18-8844-AAB4-E03463222D53}" type="slidenum">
              <a:rPr lang="en-US" smtClean="0"/>
              <a:t>10</a:t>
            </a:fld>
            <a:endParaRPr lang="en-US"/>
          </a:p>
        </p:txBody>
      </p:sp>
    </p:spTree>
    <p:extLst>
      <p:ext uri="{BB962C8B-B14F-4D97-AF65-F5344CB8AC3E}">
        <p14:creationId xmlns:p14="http://schemas.microsoft.com/office/powerpoint/2010/main" val="3860383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(not if, when) this happens, what should you do? </a:t>
            </a:r>
            <a:r>
              <a:rPr lang="en-US" dirty="0"/>
              <a:t>Just tough it</a:t>
            </a:r>
            <a:r>
              <a:rPr lang="en-US" baseline="0" dirty="0"/>
              <a:t> out with a poker face?  No.  Just hide and make believe you’re anonymous?  No.   There is a better way.</a:t>
            </a:r>
            <a:endParaRPr lang="en-US" dirty="0"/>
          </a:p>
        </p:txBody>
      </p:sp>
      <p:sp>
        <p:nvSpPr>
          <p:cNvPr id="4" name="Slide Number Placeholder 3"/>
          <p:cNvSpPr>
            <a:spLocks noGrp="1"/>
          </p:cNvSpPr>
          <p:nvPr>
            <p:ph type="sldNum" sz="quarter" idx="10"/>
          </p:nvPr>
        </p:nvSpPr>
        <p:spPr/>
        <p:txBody>
          <a:bodyPr/>
          <a:lstStyle/>
          <a:p>
            <a:fld id="{BB2F906D-5F18-8844-AAB4-E03463222D53}" type="slidenum">
              <a:rPr lang="en-US" smtClean="0"/>
              <a:t>11</a:t>
            </a:fld>
            <a:endParaRPr lang="en-US"/>
          </a:p>
        </p:txBody>
      </p:sp>
    </p:spTree>
    <p:extLst>
      <p:ext uri="{BB962C8B-B14F-4D97-AF65-F5344CB8AC3E}">
        <p14:creationId xmlns:p14="http://schemas.microsoft.com/office/powerpoint/2010/main" val="168266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Cornell has the resources to answer all – or</a:t>
            </a:r>
            <a:r>
              <a:rPr lang="en-US" baseline="0" dirty="0"/>
              <a:t> to be honest, nearly all – the questions that plague you.  Your first stop should be your academic advisor – and you’ll be meeting that person today. Your advisor will sign forms for you, give you advice on course choices and career questions, and advocate for you if you are in a tight spot – or will help you find the right resources to address your question.  </a:t>
            </a:r>
          </a:p>
          <a:p>
            <a:endParaRPr lang="en-US" baseline="0" dirty="0"/>
          </a:p>
          <a:p>
            <a:r>
              <a:rPr lang="en-US" dirty="0"/>
              <a:t>Those little smiley faces are your classmates, dorm neighbors,</a:t>
            </a:r>
            <a:r>
              <a:rPr lang="en-US" baseline="0" dirty="0"/>
              <a:t> TA’s, and friends here at Cornell.  And you can also ask for advice from your network of family, friends and mentors back home. </a:t>
            </a:r>
            <a:endParaRPr lang="en-US" dirty="0"/>
          </a:p>
        </p:txBody>
      </p:sp>
      <p:sp>
        <p:nvSpPr>
          <p:cNvPr id="4" name="Slide Number Placeholder 3"/>
          <p:cNvSpPr>
            <a:spLocks noGrp="1"/>
          </p:cNvSpPr>
          <p:nvPr>
            <p:ph type="sldNum" sz="quarter" idx="10"/>
          </p:nvPr>
        </p:nvSpPr>
        <p:spPr/>
        <p:txBody>
          <a:bodyPr/>
          <a:lstStyle/>
          <a:p>
            <a:fld id="{BB2F906D-5F18-8844-AAB4-E03463222D53}" type="slidenum">
              <a:rPr lang="en-US" smtClean="0"/>
              <a:t>12</a:t>
            </a:fld>
            <a:endParaRPr lang="en-US"/>
          </a:p>
        </p:txBody>
      </p:sp>
    </p:spTree>
    <p:extLst>
      <p:ext uri="{BB962C8B-B14F-4D97-AF65-F5344CB8AC3E}">
        <p14:creationId xmlns:p14="http://schemas.microsoft.com/office/powerpoint/2010/main" val="354721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this: Why would a student NOT ask for help?  What does</a:t>
            </a:r>
            <a:r>
              <a:rPr lang="en-US" baseline="0" dirty="0"/>
              <a:t> it say about someone – you maybe - that they decide to ask for help? Does it say that you weren’t smart enough to get it on your own, or does it say that you recognized a situation where two heads are better than one, an opportunity to get a second opinion or acquire new insight? What does your answer say about your assumptions concerning your own intelligence and talent?  Do you have a growth mindset or a fixed mindset? </a:t>
            </a:r>
            <a:endParaRPr lang="en-US" dirty="0"/>
          </a:p>
          <a:p>
            <a:endParaRPr lang="en-US" dirty="0"/>
          </a:p>
          <a:p>
            <a:r>
              <a:rPr lang="en-US" dirty="0"/>
              <a:t>In a fixed mindset, people believe that their basic qualities, like their intelligence or talent, are simply fixed traits,</a:t>
            </a:r>
            <a:r>
              <a:rPr lang="en-US" baseline="0" dirty="0"/>
              <a:t> unchangeable.</a:t>
            </a:r>
            <a:r>
              <a:rPr lang="en-US" dirty="0"/>
              <a:t> They also believe that the hallmark of talent is continuous success</a:t>
            </a:r>
            <a:r>
              <a:rPr lang="en-US" baseline="0" dirty="0"/>
              <a:t> </a:t>
            </a:r>
            <a:r>
              <a:rPr lang="en-US" dirty="0"/>
              <a:t>without significant setbacks. People stuck in</a:t>
            </a:r>
            <a:r>
              <a:rPr lang="en-US" baseline="0" dirty="0"/>
              <a:t> a fixed mindset </a:t>
            </a:r>
            <a:r>
              <a:rPr lang="en-US" dirty="0"/>
              <a:t>feel defeated if they don’t succeed in something on the first try. They think of temporary setbacks as </a:t>
            </a:r>
            <a:r>
              <a:rPr lang="en-US" baseline="0" dirty="0"/>
              <a:t>failures and feel miserable about them. Sometimes they try to protect themselves from situations where they might encounter difficulty, or try to hide any frailties from others, even though the only one judging them is themselves. </a:t>
            </a:r>
            <a:r>
              <a:rPr lang="en-US" dirty="0"/>
              <a:t>They spend their time documenting their talent instead of developing it. Advertising it instead of extending it. And</a:t>
            </a:r>
            <a:r>
              <a:rPr lang="en-US" baseline="0" dirty="0"/>
              <a:t> their error, the fixed mindset, limits their potential and makes it hard for them to be truly successful and satisfied in the long run. </a:t>
            </a:r>
          </a:p>
          <a:p>
            <a:endParaRPr lang="en-US" dirty="0"/>
          </a:p>
          <a:p>
            <a:r>
              <a:rPr lang="en-US" dirty="0"/>
              <a:t>In a growth mindset, people believe that their most basic abilities, their most fundamental</a:t>
            </a:r>
            <a:r>
              <a:rPr lang="en-US" baseline="0" dirty="0"/>
              <a:t> traits</a:t>
            </a:r>
            <a:r>
              <a:rPr lang="en-US" dirty="0"/>
              <a:t> – all</a:t>
            </a:r>
            <a:r>
              <a:rPr lang="en-US" baseline="0" dirty="0"/>
              <a:t> forms of intelligence and talent from academics to arts to physical fitness to willpower to social interaction - </a:t>
            </a:r>
            <a:r>
              <a:rPr lang="en-US" dirty="0"/>
              <a:t> can be developed by orders of magnitude through persistence and hard work. This view fosters a love of the learning process with all its bumps and blind</a:t>
            </a:r>
            <a:r>
              <a:rPr lang="en-US" baseline="0" dirty="0"/>
              <a:t> ends, </a:t>
            </a:r>
            <a:r>
              <a:rPr lang="en-US" dirty="0"/>
              <a:t>and a resilience that is essential for great accomplishment. </a:t>
            </a:r>
          </a:p>
          <a:p>
            <a:endParaRPr lang="en-US" dirty="0"/>
          </a:p>
          <a:p>
            <a:r>
              <a:rPr lang="en-US" dirty="0"/>
              <a:t>The passion for stretching yourself and sticking to it, even (or especially) when it’s not going well, is the hallmark of the growth mindset. This is the mindset that allows people to thrive during some of the most challenging times in their lives.</a:t>
            </a:r>
          </a:p>
          <a:p>
            <a:endParaRPr lang="en-US" dirty="0"/>
          </a:p>
        </p:txBody>
      </p:sp>
      <p:sp>
        <p:nvSpPr>
          <p:cNvPr id="4" name="Slide Number Placeholder 3"/>
          <p:cNvSpPr>
            <a:spLocks noGrp="1"/>
          </p:cNvSpPr>
          <p:nvPr>
            <p:ph type="sldNum" sz="quarter" idx="10"/>
          </p:nvPr>
        </p:nvSpPr>
        <p:spPr/>
        <p:txBody>
          <a:bodyPr/>
          <a:lstStyle/>
          <a:p>
            <a:fld id="{BB2F906D-5F18-8844-AAB4-E03463222D53}" type="slidenum">
              <a:rPr lang="en-US" smtClean="0"/>
              <a:t>13</a:t>
            </a:fld>
            <a:endParaRPr lang="en-US"/>
          </a:p>
        </p:txBody>
      </p:sp>
    </p:spTree>
    <p:extLst>
      <p:ext uri="{BB962C8B-B14F-4D97-AF65-F5344CB8AC3E}">
        <p14:creationId xmlns:p14="http://schemas.microsoft.com/office/powerpoint/2010/main" val="99641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support</a:t>
            </a:r>
            <a:r>
              <a:rPr lang="en-US" baseline="0" dirty="0"/>
              <a:t> opportunities on the last pages, here are some more that may be helpful for specific issues you or your friends may be confronting. </a:t>
            </a:r>
            <a:endParaRPr lang="en-US" dirty="0"/>
          </a:p>
        </p:txBody>
      </p:sp>
      <p:sp>
        <p:nvSpPr>
          <p:cNvPr id="4" name="Slide Number Placeholder 3"/>
          <p:cNvSpPr>
            <a:spLocks noGrp="1"/>
          </p:cNvSpPr>
          <p:nvPr>
            <p:ph type="sldNum" sz="quarter" idx="10"/>
          </p:nvPr>
        </p:nvSpPr>
        <p:spPr/>
        <p:txBody>
          <a:bodyPr/>
          <a:lstStyle/>
          <a:p>
            <a:fld id="{BB2F906D-5F18-8844-AAB4-E03463222D53}" type="slidenum">
              <a:rPr lang="en-US" smtClean="0"/>
              <a:t>14</a:t>
            </a:fld>
            <a:endParaRPr lang="en-US"/>
          </a:p>
        </p:txBody>
      </p:sp>
    </p:spTree>
    <p:extLst>
      <p:ext uri="{BB962C8B-B14F-4D97-AF65-F5344CB8AC3E}">
        <p14:creationId xmlns:p14="http://schemas.microsoft.com/office/powerpoint/2010/main" val="419594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plasticity/growth mindset</a:t>
            </a:r>
          </a:p>
        </p:txBody>
      </p:sp>
      <p:sp>
        <p:nvSpPr>
          <p:cNvPr id="4" name="Slide Number Placeholder 3"/>
          <p:cNvSpPr>
            <a:spLocks noGrp="1"/>
          </p:cNvSpPr>
          <p:nvPr>
            <p:ph type="sldNum" sz="quarter" idx="10"/>
          </p:nvPr>
        </p:nvSpPr>
        <p:spPr/>
        <p:txBody>
          <a:bodyPr/>
          <a:lstStyle/>
          <a:p>
            <a:fld id="{BB2F906D-5F18-8844-AAB4-E03463222D53}" type="slidenum">
              <a:rPr lang="en-US" smtClean="0"/>
              <a:t>15</a:t>
            </a:fld>
            <a:endParaRPr lang="en-US"/>
          </a:p>
        </p:txBody>
      </p:sp>
    </p:spTree>
    <p:extLst>
      <p:ext uri="{BB962C8B-B14F-4D97-AF65-F5344CB8AC3E}">
        <p14:creationId xmlns:p14="http://schemas.microsoft.com/office/powerpoint/2010/main" val="231632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invited to to visit</a:t>
            </a:r>
            <a:r>
              <a:rPr lang="en-US" baseline="0" dirty="0"/>
              <a:t> this course which is about academic and career resources at Cornell, mainly in CALS, how to navigate these resources, as well as time management and interview skills.</a:t>
            </a:r>
          </a:p>
          <a:p>
            <a:endParaRPr lang="en-US" baseline="0" dirty="0"/>
          </a:p>
          <a:p>
            <a:r>
              <a:rPr lang="en-US" baseline="0" dirty="0"/>
              <a:t>We do some of the planning and job search activities in BEE 1200 but if you want this right away, and have room in your schedule, CALS invites you to check it out.</a:t>
            </a:r>
            <a:endParaRPr lang="en-US" dirty="0"/>
          </a:p>
        </p:txBody>
      </p:sp>
      <p:sp>
        <p:nvSpPr>
          <p:cNvPr id="4" name="Slide Number Placeholder 3"/>
          <p:cNvSpPr>
            <a:spLocks noGrp="1"/>
          </p:cNvSpPr>
          <p:nvPr>
            <p:ph type="sldNum" sz="quarter" idx="10"/>
          </p:nvPr>
        </p:nvSpPr>
        <p:spPr/>
        <p:txBody>
          <a:bodyPr/>
          <a:lstStyle/>
          <a:p>
            <a:fld id="{BB2F906D-5F18-8844-AAB4-E03463222D53}" type="slidenum">
              <a:rPr lang="en-US" smtClean="0"/>
              <a:t>16</a:t>
            </a:fld>
            <a:endParaRPr lang="en-US"/>
          </a:p>
        </p:txBody>
      </p:sp>
    </p:spTree>
    <p:extLst>
      <p:ext uri="{BB962C8B-B14F-4D97-AF65-F5344CB8AC3E}">
        <p14:creationId xmlns:p14="http://schemas.microsoft.com/office/powerpoint/2010/main" val="540140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2F906D-5F18-8844-AAB4-E03463222D53}" type="slidenum">
              <a:rPr lang="en-US" smtClean="0"/>
              <a:t>17</a:t>
            </a:fld>
            <a:endParaRPr lang="en-US"/>
          </a:p>
        </p:txBody>
      </p:sp>
    </p:spTree>
    <p:extLst>
      <p:ext uri="{BB962C8B-B14F-4D97-AF65-F5344CB8AC3E}">
        <p14:creationId xmlns:p14="http://schemas.microsoft.com/office/powerpoint/2010/main" val="3579769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2F906D-5F18-8844-AAB4-E03463222D53}" type="slidenum">
              <a:rPr lang="en-US" smtClean="0"/>
              <a:t>18</a:t>
            </a:fld>
            <a:endParaRPr lang="en-US"/>
          </a:p>
        </p:txBody>
      </p:sp>
    </p:spTree>
    <p:extLst>
      <p:ext uri="{BB962C8B-B14F-4D97-AF65-F5344CB8AC3E}">
        <p14:creationId xmlns:p14="http://schemas.microsoft.com/office/powerpoint/2010/main" val="197873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2F906D-5F18-8844-AAB4-E03463222D53}" type="slidenum">
              <a:rPr lang="en-US" smtClean="0"/>
              <a:t>2</a:t>
            </a:fld>
            <a:endParaRPr lang="en-US"/>
          </a:p>
        </p:txBody>
      </p:sp>
    </p:spTree>
    <p:extLst>
      <p:ext uri="{BB962C8B-B14F-4D97-AF65-F5344CB8AC3E}">
        <p14:creationId xmlns:p14="http://schemas.microsoft.com/office/powerpoint/2010/main" val="331806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come here from a diversity of backgrounds but but you – along</a:t>
            </a:r>
            <a:r>
              <a:rPr lang="en-US" sz="1200" baseline="0" dirty="0"/>
              <a:t> with the faculty - </a:t>
            </a:r>
            <a:r>
              <a:rPr lang="en-US" sz="1200" dirty="0"/>
              <a:t>are all citizens of our</a:t>
            </a:r>
            <a:r>
              <a:rPr lang="en-US" sz="1200" baseline="0" dirty="0"/>
              <a:t> little island in the sky.</a:t>
            </a:r>
          </a:p>
          <a:p>
            <a:r>
              <a:rPr lang="en-US" sz="1200" baseline="0" dirty="0"/>
              <a:t>You come here with wide range of interests and lifelong goals, but </a:t>
            </a:r>
            <a:r>
              <a:rPr lang="en-US" sz="1200" dirty="0"/>
              <a:t>with a common purpose – to learn, to grow, to explore.</a:t>
            </a:r>
          </a:p>
          <a:p>
            <a:r>
              <a:rPr lang="en-US" sz="1200" dirty="0"/>
              <a:t>That’s what the faculty, staff and grad students are here for too so consider yourself to be among friends. </a:t>
            </a:r>
          </a:p>
          <a:p>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You come here as a result of your own efforts</a:t>
            </a:r>
            <a:r>
              <a:rPr lang="en-US" sz="1200" baseline="0" dirty="0"/>
              <a:t> and also due to the support of your friends and the nurturing and sacrifices of your family.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That’s how we got here too. So let’s be brave and open-minded to make the opportunity of higher education into a daring adventure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BB2F906D-5F18-8844-AAB4-E03463222D53}" type="slidenum">
              <a:rPr lang="en-US" smtClean="0"/>
              <a:t>3</a:t>
            </a:fld>
            <a:endParaRPr lang="en-US"/>
          </a:p>
        </p:txBody>
      </p:sp>
    </p:spTree>
    <p:extLst>
      <p:ext uri="{BB962C8B-B14F-4D97-AF65-F5344CB8AC3E}">
        <p14:creationId xmlns:p14="http://schemas.microsoft.com/office/powerpoint/2010/main" val="173428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2F906D-5F18-8844-AAB4-E03463222D53}" type="slidenum">
              <a:rPr lang="en-US" smtClean="0"/>
              <a:t>4</a:t>
            </a:fld>
            <a:endParaRPr lang="en-US"/>
          </a:p>
        </p:txBody>
      </p:sp>
    </p:spTree>
    <p:extLst>
      <p:ext uri="{BB962C8B-B14F-4D97-AF65-F5344CB8AC3E}">
        <p14:creationId xmlns:p14="http://schemas.microsoft.com/office/powerpoint/2010/main" val="195170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2F906D-5F18-8844-AAB4-E03463222D53}" type="slidenum">
              <a:rPr lang="en-US" smtClean="0"/>
              <a:t>5</a:t>
            </a:fld>
            <a:endParaRPr lang="en-US"/>
          </a:p>
        </p:txBody>
      </p:sp>
    </p:spTree>
    <p:extLst>
      <p:ext uri="{BB962C8B-B14F-4D97-AF65-F5344CB8AC3E}">
        <p14:creationId xmlns:p14="http://schemas.microsoft.com/office/powerpoint/2010/main" val="384971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2F906D-5F18-8844-AAB4-E03463222D53}" type="slidenum">
              <a:rPr lang="en-US" smtClean="0"/>
              <a:t>6</a:t>
            </a:fld>
            <a:endParaRPr lang="en-US"/>
          </a:p>
        </p:txBody>
      </p:sp>
    </p:spTree>
    <p:extLst>
      <p:ext uri="{BB962C8B-B14F-4D97-AF65-F5344CB8AC3E}">
        <p14:creationId xmlns:p14="http://schemas.microsoft.com/office/powerpoint/2010/main" val="355445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2F906D-5F18-8844-AAB4-E03463222D53}" type="slidenum">
              <a:rPr lang="en-US" smtClean="0"/>
              <a:t>7</a:t>
            </a:fld>
            <a:endParaRPr lang="en-US"/>
          </a:p>
        </p:txBody>
      </p:sp>
    </p:spTree>
    <p:extLst>
      <p:ext uri="{BB962C8B-B14F-4D97-AF65-F5344CB8AC3E}">
        <p14:creationId xmlns:p14="http://schemas.microsoft.com/office/powerpoint/2010/main" val="21713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2F906D-5F18-8844-AAB4-E03463222D53}" type="slidenum">
              <a:rPr lang="en-US" smtClean="0"/>
              <a:t>8</a:t>
            </a:fld>
            <a:endParaRPr lang="en-US"/>
          </a:p>
        </p:txBody>
      </p:sp>
    </p:spTree>
    <p:extLst>
      <p:ext uri="{BB962C8B-B14F-4D97-AF65-F5344CB8AC3E}">
        <p14:creationId xmlns:p14="http://schemas.microsoft.com/office/powerpoint/2010/main" val="164485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2F906D-5F18-8844-AAB4-E03463222D53}" type="slidenum">
              <a:rPr lang="en-US" smtClean="0"/>
              <a:t>9</a:t>
            </a:fld>
            <a:endParaRPr lang="en-US"/>
          </a:p>
        </p:txBody>
      </p:sp>
    </p:spTree>
    <p:extLst>
      <p:ext uri="{BB962C8B-B14F-4D97-AF65-F5344CB8AC3E}">
        <p14:creationId xmlns:p14="http://schemas.microsoft.com/office/powerpoint/2010/main" val="382696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8/21/18</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8/21/18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8/21/18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8/21/18</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8/21/18</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8/21/18</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8/21/18</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8/21/18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8/21/18</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chemlabs.arts.cornell.edu/discussions.cf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hemistry.cornell.edu/courses/add-drop.cf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2753" y="4208928"/>
            <a:ext cx="5868957" cy="1637493"/>
          </a:xfrm>
        </p:spPr>
        <p:txBody>
          <a:bodyPr>
            <a:normAutofit/>
          </a:bodyPr>
          <a:lstStyle/>
          <a:p>
            <a:pPr algn="ctr"/>
            <a:r>
              <a:rPr lang="en-US" sz="4800" dirty="0"/>
              <a:t>BEE New Student</a:t>
            </a:r>
            <a:br>
              <a:rPr lang="en-US" sz="4800" dirty="0"/>
            </a:br>
            <a:r>
              <a:rPr lang="en-US" sz="4800" dirty="0"/>
              <a:t>Orientation 2018</a:t>
            </a:r>
          </a:p>
        </p:txBody>
      </p:sp>
      <p:pic>
        <p:nvPicPr>
          <p:cNvPr id="4" name="Picture 3"/>
          <p:cNvPicPr>
            <a:picLocks noChangeAspect="1"/>
          </p:cNvPicPr>
          <p:nvPr/>
        </p:nvPicPr>
        <p:blipFill>
          <a:blip r:embed="rId3"/>
          <a:stretch>
            <a:fillRect/>
          </a:stretch>
        </p:blipFill>
        <p:spPr>
          <a:xfrm>
            <a:off x="0" y="4137005"/>
            <a:ext cx="3175000" cy="2552700"/>
          </a:xfrm>
          <a:prstGeom prst="rect">
            <a:avLst/>
          </a:prstGeom>
        </p:spPr>
      </p:pic>
      <p:pic>
        <p:nvPicPr>
          <p:cNvPr id="5" name="Picture 4"/>
          <p:cNvPicPr>
            <a:picLocks noChangeAspect="1"/>
          </p:cNvPicPr>
          <p:nvPr/>
        </p:nvPicPr>
        <p:blipFill rotWithShape="1">
          <a:blip r:embed="rId4"/>
          <a:srcRect l="-1" r="67908"/>
          <a:stretch/>
        </p:blipFill>
        <p:spPr>
          <a:xfrm>
            <a:off x="4688981" y="512311"/>
            <a:ext cx="2534402" cy="2459489"/>
          </a:xfrm>
          <a:prstGeom prst="rect">
            <a:avLst/>
          </a:prstGeom>
        </p:spPr>
      </p:pic>
      <p:sp>
        <p:nvSpPr>
          <p:cNvPr id="7" name="TextBox 6"/>
          <p:cNvSpPr txBox="1"/>
          <p:nvPr/>
        </p:nvSpPr>
        <p:spPr>
          <a:xfrm>
            <a:off x="3537097" y="3087534"/>
            <a:ext cx="5013963" cy="707886"/>
          </a:xfrm>
          <a:prstGeom prst="rect">
            <a:avLst/>
          </a:prstGeom>
          <a:noFill/>
        </p:spPr>
        <p:txBody>
          <a:bodyPr wrap="none" rtlCol="0">
            <a:spAutoFit/>
          </a:bodyPr>
          <a:lstStyle/>
          <a:p>
            <a:pPr algn="ctr"/>
            <a:r>
              <a:rPr lang="en-US" sz="2000" dirty="0">
                <a:solidFill>
                  <a:schemeClr val="bg1"/>
                </a:solidFill>
                <a:latin typeface="Palatino"/>
                <a:cs typeface="Palatino"/>
              </a:rPr>
              <a:t>Cornell University</a:t>
            </a:r>
          </a:p>
          <a:p>
            <a:pPr algn="ctr"/>
            <a:r>
              <a:rPr lang="en-US" sz="2000" dirty="0">
                <a:solidFill>
                  <a:schemeClr val="bg1"/>
                </a:solidFill>
                <a:latin typeface="Palatino"/>
                <a:cs typeface="Palatino"/>
              </a:rPr>
              <a:t>Biological and Environmental Engineering</a:t>
            </a:r>
          </a:p>
        </p:txBody>
      </p:sp>
    </p:spTree>
    <p:extLst>
      <p:ext uri="{BB962C8B-B14F-4D97-AF65-F5344CB8AC3E}">
        <p14:creationId xmlns:p14="http://schemas.microsoft.com/office/powerpoint/2010/main" val="4213066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3"/>
          <a:srcRect l="-1" r="67908"/>
          <a:stretch/>
        </p:blipFill>
        <p:spPr>
          <a:xfrm>
            <a:off x="7395125" y="460860"/>
            <a:ext cx="1320220" cy="1281196"/>
          </a:xfrm>
          <a:prstGeom prst="rect">
            <a:avLst/>
          </a:prstGeom>
        </p:spPr>
      </p:pic>
      <p:sp>
        <p:nvSpPr>
          <p:cNvPr id="2" name="Title 1"/>
          <p:cNvSpPr>
            <a:spLocks noGrp="1"/>
          </p:cNvSpPr>
          <p:nvPr>
            <p:ph type="title"/>
          </p:nvPr>
        </p:nvSpPr>
        <p:spPr>
          <a:xfrm>
            <a:off x="457200" y="914400"/>
            <a:ext cx="3535650" cy="1143000"/>
          </a:xfrm>
        </p:spPr>
        <p:txBody>
          <a:bodyPr/>
          <a:lstStyle/>
          <a:p>
            <a:r>
              <a:rPr lang="en-US" dirty="0"/>
              <a:t>Advising at BEE</a:t>
            </a:r>
            <a:br>
              <a:rPr lang="en-US" dirty="0"/>
            </a:br>
            <a:br>
              <a:rPr lang="en-US" dirty="0"/>
            </a:br>
            <a:endParaRPr lang="en-US" dirty="0"/>
          </a:p>
        </p:txBody>
      </p:sp>
      <p:sp>
        <p:nvSpPr>
          <p:cNvPr id="4" name="Oval 3"/>
          <p:cNvSpPr/>
          <p:nvPr/>
        </p:nvSpPr>
        <p:spPr>
          <a:xfrm>
            <a:off x="3466166" y="3551416"/>
            <a:ext cx="1483860" cy="1462583"/>
          </a:xfrm>
          <a:prstGeom prst="ellipse">
            <a:avLst/>
          </a:prstGeom>
          <a:solidFill>
            <a:srgbClr val="FFFF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loud 7"/>
          <p:cNvSpPr/>
          <p:nvPr/>
        </p:nvSpPr>
        <p:spPr>
          <a:xfrm>
            <a:off x="-1211948" y="-369761"/>
            <a:ext cx="1669147" cy="1284161"/>
          </a:xfrm>
          <a:prstGeom prst="cloud">
            <a:avLst/>
          </a:prstGeom>
          <a:solidFill>
            <a:schemeClr val="tx2">
              <a:lumMod val="25000"/>
              <a:lumOff val="75000"/>
            </a:schemeClr>
          </a:solidFill>
          <a:ln>
            <a:solidFill>
              <a:schemeClr val="bg1">
                <a:lumMod val="65000"/>
              </a:schemeClr>
            </a:solidFill>
          </a:ln>
          <a:effectLst>
            <a:innerShdw blurRad="381000" dist="63500" dir="5400000">
              <a:schemeClr val="bg2">
                <a:lumMod val="25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922894" y="3867141"/>
            <a:ext cx="139911" cy="29406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317448" y="3867141"/>
            <a:ext cx="139911" cy="29406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c 11"/>
          <p:cNvSpPr/>
          <p:nvPr/>
        </p:nvSpPr>
        <p:spPr>
          <a:xfrm flipV="1">
            <a:off x="3814845" y="3900666"/>
            <a:ext cx="765622" cy="726543"/>
          </a:xfrm>
          <a:prstGeom prst="arc">
            <a:avLst>
              <a:gd name="adj1" fmla="val 12918181"/>
              <a:gd name="adj2" fmla="val 1922636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p:cNvSpPr/>
          <p:nvPr/>
        </p:nvSpPr>
        <p:spPr>
          <a:xfrm>
            <a:off x="3806730" y="4468806"/>
            <a:ext cx="765622" cy="726543"/>
          </a:xfrm>
          <a:prstGeom prst="arc">
            <a:avLst>
              <a:gd name="adj1" fmla="val 12918181"/>
              <a:gd name="adj2" fmla="val 1922636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3652250" y="2443741"/>
            <a:ext cx="832117" cy="1161694"/>
            <a:chOff x="2142566" y="5220500"/>
            <a:chExt cx="1140384" cy="1542426"/>
          </a:xfrm>
        </p:grpSpPr>
        <p:sp>
          <p:nvSpPr>
            <p:cNvPr id="27" name="Lightning Bolt 26"/>
            <p:cNvSpPr/>
            <p:nvPr/>
          </p:nvSpPr>
          <p:spPr>
            <a:xfrm>
              <a:off x="2450833" y="5353226"/>
              <a:ext cx="520700" cy="1409700"/>
            </a:xfrm>
            <a:prstGeom prst="lightningBolt">
              <a:avLst/>
            </a:prstGeom>
            <a:solidFill>
              <a:schemeClr val="bg1"/>
            </a:solidFill>
            <a:ln w="3175">
              <a:solidFill>
                <a:schemeClr val="tx1"/>
              </a:solidFill>
            </a:ln>
            <a:effectLst>
              <a:glow rad="139700">
                <a:srgbClr val="0000FF">
                  <a:alpha val="86000"/>
                </a:srgbClr>
              </a:glow>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ightning Bolt 27"/>
            <p:cNvSpPr/>
            <p:nvPr/>
          </p:nvSpPr>
          <p:spPr>
            <a:xfrm rot="21009212">
              <a:off x="2762250" y="5220500"/>
              <a:ext cx="520700" cy="1409700"/>
            </a:xfrm>
            <a:prstGeom prst="lightningBolt">
              <a:avLst/>
            </a:prstGeom>
            <a:solidFill>
              <a:schemeClr val="bg1"/>
            </a:solidFill>
            <a:ln w="3175">
              <a:solidFill>
                <a:schemeClr val="tx1"/>
              </a:solidFill>
            </a:ln>
            <a:effectLst>
              <a:glow rad="139700">
                <a:srgbClr val="0000FF">
                  <a:alpha val="86000"/>
                </a:srgbClr>
              </a:glow>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Lightning Bolt 28"/>
            <p:cNvSpPr/>
            <p:nvPr/>
          </p:nvSpPr>
          <p:spPr>
            <a:xfrm rot="1081548">
              <a:off x="2142566" y="5232328"/>
              <a:ext cx="520700" cy="1409700"/>
            </a:xfrm>
            <a:prstGeom prst="lightningBolt">
              <a:avLst/>
            </a:prstGeom>
            <a:solidFill>
              <a:schemeClr val="bg1"/>
            </a:solidFill>
            <a:ln w="3175">
              <a:solidFill>
                <a:schemeClr val="tx1"/>
              </a:solidFill>
            </a:ln>
            <a:effectLst>
              <a:glow rad="139700">
                <a:srgbClr val="0000FF">
                  <a:alpha val="86000"/>
                </a:srgbClr>
              </a:glow>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837821" y="4486373"/>
            <a:ext cx="719670" cy="208394"/>
            <a:chOff x="2734733" y="4918173"/>
            <a:chExt cx="719670" cy="208394"/>
          </a:xfrm>
        </p:grpSpPr>
        <p:sp>
          <p:nvSpPr>
            <p:cNvPr id="20" name="Arc 19"/>
            <p:cNvSpPr/>
            <p:nvPr/>
          </p:nvSpPr>
          <p:spPr>
            <a:xfrm>
              <a:off x="2734733" y="4918173"/>
              <a:ext cx="143934" cy="208394"/>
            </a:xfrm>
            <a:prstGeom prst="arc">
              <a:avLst>
                <a:gd name="adj1" fmla="val 10940517"/>
                <a:gd name="adj2" fmla="val 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flipV="1">
              <a:off x="2878667" y="4918173"/>
              <a:ext cx="143934" cy="208394"/>
            </a:xfrm>
            <a:prstGeom prst="arc">
              <a:avLst>
                <a:gd name="adj1" fmla="val 10940517"/>
                <a:gd name="adj2" fmla="val 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rc 21"/>
            <p:cNvSpPr/>
            <p:nvPr/>
          </p:nvSpPr>
          <p:spPr>
            <a:xfrm>
              <a:off x="3022601" y="4918173"/>
              <a:ext cx="143934" cy="208394"/>
            </a:xfrm>
            <a:prstGeom prst="arc">
              <a:avLst>
                <a:gd name="adj1" fmla="val 10940517"/>
                <a:gd name="adj2" fmla="val 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p:cNvSpPr/>
            <p:nvPr/>
          </p:nvSpPr>
          <p:spPr>
            <a:xfrm flipV="1">
              <a:off x="3166535" y="4918173"/>
              <a:ext cx="143934" cy="208394"/>
            </a:xfrm>
            <a:prstGeom prst="arc">
              <a:avLst>
                <a:gd name="adj1" fmla="val 10940517"/>
                <a:gd name="adj2" fmla="val 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Arc 23"/>
            <p:cNvSpPr/>
            <p:nvPr/>
          </p:nvSpPr>
          <p:spPr>
            <a:xfrm>
              <a:off x="3310469" y="4918173"/>
              <a:ext cx="143934" cy="208394"/>
            </a:xfrm>
            <a:prstGeom prst="arc">
              <a:avLst>
                <a:gd name="adj1" fmla="val 10940517"/>
                <a:gd name="adj2" fmla="val 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6" name="Cloud 25"/>
          <p:cNvSpPr/>
          <p:nvPr/>
        </p:nvSpPr>
        <p:spPr>
          <a:xfrm>
            <a:off x="3280879" y="1589258"/>
            <a:ext cx="1669147" cy="1284161"/>
          </a:xfrm>
          <a:prstGeom prst="cloud">
            <a:avLst/>
          </a:prstGeom>
          <a:solidFill>
            <a:schemeClr val="tx2">
              <a:lumMod val="25000"/>
              <a:lumOff val="75000"/>
            </a:schemeClr>
          </a:solidFill>
          <a:ln>
            <a:solidFill>
              <a:schemeClr val="tx1">
                <a:lumMod val="50000"/>
                <a:lumOff val="50000"/>
              </a:schemeClr>
            </a:solidFill>
          </a:ln>
          <a:effectLst>
            <a:innerShdw blurRad="381000" dist="63500" dir="5400000">
              <a:schemeClr val="bg2">
                <a:lumMod val="10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2196947" y="2419919"/>
            <a:ext cx="3721406" cy="2207290"/>
            <a:chOff x="2196947" y="2419919"/>
            <a:chExt cx="3721406" cy="2207290"/>
          </a:xfrm>
        </p:grpSpPr>
        <p:sp>
          <p:nvSpPr>
            <p:cNvPr id="31" name="TextBox 30"/>
            <p:cNvSpPr txBox="1"/>
            <p:nvPr/>
          </p:nvSpPr>
          <p:spPr>
            <a:xfrm>
              <a:off x="2196947" y="3605435"/>
              <a:ext cx="444653" cy="830997"/>
            </a:xfrm>
            <a:prstGeom prst="rect">
              <a:avLst/>
            </a:prstGeom>
            <a:noFill/>
          </p:spPr>
          <p:txBody>
            <a:bodyPr wrap="none" rtlCol="0">
              <a:spAutoFit/>
            </a:bodyPr>
            <a:lstStyle/>
            <a:p>
              <a:r>
                <a:rPr lang="en-US" sz="4800" dirty="0">
                  <a:latin typeface="Cambria"/>
                  <a:cs typeface="Cambria"/>
                </a:rPr>
                <a:t>?</a:t>
              </a:r>
            </a:p>
          </p:txBody>
        </p:sp>
        <p:sp>
          <p:nvSpPr>
            <p:cNvPr id="32" name="TextBox 31"/>
            <p:cNvSpPr txBox="1"/>
            <p:nvPr/>
          </p:nvSpPr>
          <p:spPr>
            <a:xfrm>
              <a:off x="5473700" y="2419919"/>
              <a:ext cx="444653" cy="830997"/>
            </a:xfrm>
            <a:prstGeom prst="rect">
              <a:avLst/>
            </a:prstGeom>
            <a:noFill/>
          </p:spPr>
          <p:txBody>
            <a:bodyPr wrap="none" rtlCol="0">
              <a:spAutoFit/>
            </a:bodyPr>
            <a:lstStyle/>
            <a:p>
              <a:r>
                <a:rPr lang="en-US" sz="4800" dirty="0">
                  <a:latin typeface="Cambria"/>
                  <a:cs typeface="Cambria"/>
                </a:rPr>
                <a:t>?</a:t>
              </a:r>
            </a:p>
          </p:txBody>
        </p:sp>
        <p:sp>
          <p:nvSpPr>
            <p:cNvPr id="33" name="TextBox 32"/>
            <p:cNvSpPr txBox="1"/>
            <p:nvPr/>
          </p:nvSpPr>
          <p:spPr>
            <a:xfrm>
              <a:off x="2836226" y="3796212"/>
              <a:ext cx="444653" cy="830997"/>
            </a:xfrm>
            <a:prstGeom prst="rect">
              <a:avLst/>
            </a:prstGeom>
            <a:noFill/>
          </p:spPr>
          <p:txBody>
            <a:bodyPr wrap="none" rtlCol="0">
              <a:spAutoFit/>
            </a:bodyPr>
            <a:lstStyle/>
            <a:p>
              <a:r>
                <a:rPr lang="en-US" sz="4800" dirty="0">
                  <a:latin typeface="Cambria"/>
                  <a:cs typeface="Cambria"/>
                </a:rPr>
                <a:t>?</a:t>
              </a:r>
            </a:p>
          </p:txBody>
        </p:sp>
        <p:sp>
          <p:nvSpPr>
            <p:cNvPr id="34" name="TextBox 33"/>
            <p:cNvSpPr txBox="1"/>
            <p:nvPr/>
          </p:nvSpPr>
          <p:spPr>
            <a:xfrm>
              <a:off x="2641600" y="2774438"/>
              <a:ext cx="444653" cy="830997"/>
            </a:xfrm>
            <a:prstGeom prst="rect">
              <a:avLst/>
            </a:prstGeom>
            <a:noFill/>
          </p:spPr>
          <p:txBody>
            <a:bodyPr wrap="none" rtlCol="0">
              <a:spAutoFit/>
            </a:bodyPr>
            <a:lstStyle/>
            <a:p>
              <a:r>
                <a:rPr lang="en-US" sz="4800" dirty="0">
                  <a:latin typeface="Cambria"/>
                  <a:cs typeface="Cambria"/>
                </a:rPr>
                <a:t>?</a:t>
              </a:r>
            </a:p>
          </p:txBody>
        </p:sp>
        <p:sp>
          <p:nvSpPr>
            <p:cNvPr id="35" name="TextBox 34"/>
            <p:cNvSpPr txBox="1"/>
            <p:nvPr/>
          </p:nvSpPr>
          <p:spPr>
            <a:xfrm>
              <a:off x="4807359" y="2835417"/>
              <a:ext cx="444653" cy="830997"/>
            </a:xfrm>
            <a:prstGeom prst="rect">
              <a:avLst/>
            </a:prstGeom>
            <a:noFill/>
          </p:spPr>
          <p:txBody>
            <a:bodyPr wrap="none" rtlCol="0">
              <a:spAutoFit/>
            </a:bodyPr>
            <a:lstStyle/>
            <a:p>
              <a:r>
                <a:rPr lang="en-US" sz="4800" dirty="0">
                  <a:latin typeface="Cambria"/>
                  <a:cs typeface="Cambria"/>
                </a:rPr>
                <a:t>?</a:t>
              </a:r>
            </a:p>
          </p:txBody>
        </p:sp>
        <p:sp>
          <p:nvSpPr>
            <p:cNvPr id="36" name="TextBox 35"/>
            <p:cNvSpPr txBox="1"/>
            <p:nvPr/>
          </p:nvSpPr>
          <p:spPr>
            <a:xfrm>
              <a:off x="5150412" y="3448271"/>
              <a:ext cx="444653" cy="830997"/>
            </a:xfrm>
            <a:prstGeom prst="rect">
              <a:avLst/>
            </a:prstGeom>
            <a:noFill/>
          </p:spPr>
          <p:txBody>
            <a:bodyPr wrap="none" rtlCol="0">
              <a:spAutoFit/>
            </a:bodyPr>
            <a:lstStyle/>
            <a:p>
              <a:r>
                <a:rPr lang="en-US" sz="4800" dirty="0">
                  <a:latin typeface="Cambria"/>
                  <a:cs typeface="Cambria"/>
                </a:rPr>
                <a:t>?</a:t>
              </a:r>
            </a:p>
          </p:txBody>
        </p:sp>
      </p:grpSp>
    </p:spTree>
    <p:extLst>
      <p:ext uri="{BB962C8B-B14F-4D97-AF65-F5344CB8AC3E}">
        <p14:creationId xmlns:p14="http://schemas.microsoft.com/office/powerpoint/2010/main" val="126909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2.5E-6 1.11111E-6 L 0.49444 0.29444 " pathEditMode="relative" rAng="0" ptsTypes="AA">
                                      <p:cBhvr>
                                        <p:cTn id="16" dur="2000" fill="hold"/>
                                        <p:tgtEl>
                                          <p:spTgt spid="8"/>
                                        </p:tgtEl>
                                        <p:attrNameLst>
                                          <p:attrName>ppt_x</p:attrName>
                                          <p:attrName>ppt_y</p:attrName>
                                        </p:attrNameLst>
                                      </p:cBhvr>
                                      <p:rCtr x="24722" y="14722"/>
                                    </p:animMotion>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2" nodeType="clickEffect">
                                  <p:stCondLst>
                                    <p:cond delay="0"/>
                                  </p:stCondLst>
                                  <p:childTnLst>
                                    <p:animClr clrSpc="rgb" dir="cw">
                                      <p:cBhvr override="childStyle">
                                        <p:cTn id="20" dur="250" autoRev="1" fill="remove"/>
                                        <p:tgtEl>
                                          <p:spTgt spid="8"/>
                                        </p:tgtEl>
                                        <p:attrNameLst>
                                          <p:attrName>style.color</p:attrName>
                                        </p:attrNameLst>
                                      </p:cBhvr>
                                      <p:to>
                                        <a:schemeClr val="bg1"/>
                                      </p:to>
                                    </p:animClr>
                                    <p:animClr clrSpc="rgb" dir="cw">
                                      <p:cBhvr>
                                        <p:cTn id="21" dur="250" autoRev="1" fill="remove"/>
                                        <p:tgtEl>
                                          <p:spTgt spid="8"/>
                                        </p:tgtEl>
                                        <p:attrNameLst>
                                          <p:attrName>fillcolor</p:attrName>
                                        </p:attrNameLst>
                                      </p:cBhvr>
                                      <p:to>
                                        <a:schemeClr val="bg1"/>
                                      </p:to>
                                    </p:animClr>
                                    <p:set>
                                      <p:cBhvr>
                                        <p:cTn id="22" dur="250" autoRev="1" fill="remove"/>
                                        <p:tgtEl>
                                          <p:spTgt spid="8"/>
                                        </p:tgtEl>
                                        <p:attrNameLst>
                                          <p:attrName>fill.type</p:attrName>
                                        </p:attrNameLst>
                                      </p:cBhvr>
                                      <p:to>
                                        <p:strVal val="solid"/>
                                      </p:to>
                                    </p:set>
                                    <p:set>
                                      <p:cBhvr>
                                        <p:cTn id="23" dur="250" autoRev="1" fill="remove"/>
                                        <p:tgtEl>
                                          <p:spTgt spid="8"/>
                                        </p:tgtEl>
                                        <p:attrNameLst>
                                          <p:attrName>fill.on</p:attrName>
                                        </p:attrNameLst>
                                      </p:cBhvr>
                                      <p:to>
                                        <p:strVal val="true"/>
                                      </p:to>
                                    </p:set>
                                  </p:childTnLst>
                                </p:cTn>
                              </p:par>
                            </p:childTnLst>
                          </p:cTn>
                        </p:par>
                        <p:par>
                          <p:cTn id="24" fill="hold">
                            <p:stCondLst>
                              <p:cond delay="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1000"/>
                            </p:stCondLst>
                            <p:childTnLst>
                              <p:par>
                                <p:cTn id="30" presetID="19" presetClass="emph" presetSubtype="0" fill="hold" grpId="0" nodeType="afterEffect">
                                  <p:stCondLst>
                                    <p:cond delay="0"/>
                                  </p:stCondLst>
                                  <p:childTnLst>
                                    <p:animClr clrSpc="rgb" dir="cw">
                                      <p:cBhvr override="childStyle">
                                        <p:cTn id="31" dur="2000" fill="hold"/>
                                        <p:tgtEl>
                                          <p:spTgt spid="4"/>
                                        </p:tgtEl>
                                        <p:attrNameLst>
                                          <p:attrName>style.color</p:attrName>
                                        </p:attrNameLst>
                                      </p:cBhvr>
                                      <p:to>
                                        <a:srgbClr val="00FF00"/>
                                      </p:to>
                                    </p:animClr>
                                    <p:animClr clrSpc="rgb" dir="cw">
                                      <p:cBhvr>
                                        <p:cTn id="32" dur="2000" fill="hold"/>
                                        <p:tgtEl>
                                          <p:spTgt spid="4"/>
                                        </p:tgtEl>
                                        <p:attrNameLst>
                                          <p:attrName>fillcolor</p:attrName>
                                        </p:attrNameLst>
                                      </p:cBhvr>
                                      <p:to>
                                        <a:srgbClr val="00FF00"/>
                                      </p:to>
                                    </p:animClr>
                                    <p:set>
                                      <p:cBhvr>
                                        <p:cTn id="33" dur="2000" fill="hold"/>
                                        <p:tgtEl>
                                          <p:spTgt spid="4"/>
                                        </p:tgtEl>
                                        <p:attrNameLst>
                                          <p:attrName>fill.type</p:attrName>
                                        </p:attrNameLst>
                                      </p:cBhvr>
                                      <p:to>
                                        <p:strVal val="solid"/>
                                      </p:to>
                                    </p:set>
                                    <p:set>
                                      <p:cBhvr>
                                        <p:cTn id="34" dur="2000" fill="hold"/>
                                        <p:tgtEl>
                                          <p:spTgt spid="4"/>
                                        </p:tgtEl>
                                        <p:attrNameLst>
                                          <p:attrName>fill.on</p:attrName>
                                        </p:attrNameLst>
                                      </p:cBhvr>
                                      <p:to>
                                        <p:strVal val="true"/>
                                      </p:to>
                                    </p:set>
                                  </p:childTnLst>
                                </p:cTn>
                              </p:par>
                            </p:childTnLst>
                          </p:cTn>
                        </p:par>
                        <p:par>
                          <p:cTn id="35" fill="hold">
                            <p:stCondLst>
                              <p:cond delay="3000"/>
                            </p:stCondLst>
                            <p:childTnLst>
                              <p:par>
                                <p:cTn id="36" presetID="53" presetClass="exit" presetSubtype="32" fill="hold" grpId="0" nodeType="afterEffect">
                                  <p:stCondLst>
                                    <p:cond delay="0"/>
                                  </p:stCondLst>
                                  <p:childTnLst>
                                    <p:anim calcmode="lin" valueType="num">
                                      <p:cBhvr>
                                        <p:cTn id="37" dur="1000"/>
                                        <p:tgtEl>
                                          <p:spTgt spid="12"/>
                                        </p:tgtEl>
                                        <p:attrNameLst>
                                          <p:attrName>ppt_w</p:attrName>
                                        </p:attrNameLst>
                                      </p:cBhvr>
                                      <p:tavLst>
                                        <p:tav tm="0">
                                          <p:val>
                                            <p:strVal val="ppt_w"/>
                                          </p:val>
                                        </p:tav>
                                        <p:tav tm="100000">
                                          <p:val>
                                            <p:fltVal val="0"/>
                                          </p:val>
                                        </p:tav>
                                      </p:tavLst>
                                    </p:anim>
                                    <p:anim calcmode="lin" valueType="num">
                                      <p:cBhvr>
                                        <p:cTn id="38" dur="1000"/>
                                        <p:tgtEl>
                                          <p:spTgt spid="12"/>
                                        </p:tgtEl>
                                        <p:attrNameLst>
                                          <p:attrName>ppt_h</p:attrName>
                                        </p:attrNameLst>
                                      </p:cBhvr>
                                      <p:tavLst>
                                        <p:tav tm="0">
                                          <p:val>
                                            <p:strVal val="ppt_h"/>
                                          </p:val>
                                        </p:tav>
                                        <p:tav tm="100000">
                                          <p:val>
                                            <p:fltVal val="0"/>
                                          </p:val>
                                        </p:tav>
                                      </p:tavLst>
                                    </p:anim>
                                    <p:animEffect transition="out" filter="fade">
                                      <p:cBhvr>
                                        <p:cTn id="39" dur="1000"/>
                                        <p:tgtEl>
                                          <p:spTgt spid="12"/>
                                        </p:tgtEl>
                                      </p:cBhvr>
                                    </p:animEffect>
                                    <p:set>
                                      <p:cBhvr>
                                        <p:cTn id="40" dur="1" fill="hold">
                                          <p:stCondLst>
                                            <p:cond delay="999"/>
                                          </p:stCondLst>
                                        </p:cTn>
                                        <p:tgtEl>
                                          <p:spTgt spid="12"/>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Effect transition="in" filter="fade">
                                      <p:cBhvr>
                                        <p:cTn id="45" dur="1000"/>
                                        <p:tgtEl>
                                          <p:spTgt spid="25"/>
                                        </p:tgtEl>
                                      </p:cBhvr>
                                    </p:animEffect>
                                  </p:childTnLst>
                                </p:cTn>
                              </p:par>
                            </p:childTnLst>
                          </p:cTn>
                        </p:par>
                        <p:par>
                          <p:cTn id="46" fill="hold">
                            <p:stCondLst>
                              <p:cond delay="4000"/>
                            </p:stCondLst>
                            <p:childTnLst>
                              <p:par>
                                <p:cTn id="47" presetID="1"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par>
                          <p:cTn id="49" fill="hold">
                            <p:stCondLst>
                              <p:cond delay="4000"/>
                            </p:stCondLst>
                            <p:childTnLst>
                              <p:par>
                                <p:cTn id="50" presetID="35" presetClass="emph" presetSubtype="0" fill="hold" nodeType="afterEffect">
                                  <p:stCondLst>
                                    <p:cond delay="0"/>
                                  </p:stCondLst>
                                  <p:childTnLst>
                                    <p:anim calcmode="discrete" valueType="str">
                                      <p:cBhvr>
                                        <p:cTn id="51" dur="1000" fill="hold"/>
                                        <p:tgtEl>
                                          <p:spTgt spid="30"/>
                                        </p:tgtEl>
                                        <p:attrNameLst>
                                          <p:attrName>style.visibility</p:attrName>
                                        </p:attrNameLst>
                                      </p:cBhvr>
                                      <p:tavLst>
                                        <p:tav tm="0">
                                          <p:val>
                                            <p:strVal val="hidden"/>
                                          </p:val>
                                        </p:tav>
                                        <p:tav tm="50000">
                                          <p:val>
                                            <p:strVal val="visible"/>
                                          </p:val>
                                        </p:tav>
                                      </p:tavLst>
                                    </p:anim>
                                  </p:childTnLst>
                                </p:cTn>
                              </p:par>
                            </p:childTnLst>
                          </p:cTn>
                        </p:par>
                        <p:par>
                          <p:cTn id="52" fill="hold">
                            <p:stCondLst>
                              <p:cond delay="5000"/>
                            </p:stCondLst>
                            <p:childTnLst>
                              <p:par>
                                <p:cTn id="53" presetID="1" presetClass="entr" presetSubtype="0" fill="hold" grpId="2" nodeType="after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7" presetClass="emph" presetSubtype="0" fill="remove" grpId="3" nodeType="clickEffect">
                                  <p:stCondLst>
                                    <p:cond delay="0"/>
                                  </p:stCondLst>
                                  <p:childTnLst>
                                    <p:animClr clrSpc="rgb" dir="cw">
                                      <p:cBhvr override="childStyle">
                                        <p:cTn id="58" dur="1000" autoRev="1" fill="remove"/>
                                        <p:tgtEl>
                                          <p:spTgt spid="26"/>
                                        </p:tgtEl>
                                        <p:attrNameLst>
                                          <p:attrName>style.color</p:attrName>
                                        </p:attrNameLst>
                                      </p:cBhvr>
                                      <p:to>
                                        <a:schemeClr val="bg1"/>
                                      </p:to>
                                    </p:animClr>
                                    <p:animClr clrSpc="rgb" dir="cw">
                                      <p:cBhvr>
                                        <p:cTn id="59" dur="1000" autoRev="1" fill="remove"/>
                                        <p:tgtEl>
                                          <p:spTgt spid="26"/>
                                        </p:tgtEl>
                                        <p:attrNameLst>
                                          <p:attrName>fillcolor</p:attrName>
                                        </p:attrNameLst>
                                      </p:cBhvr>
                                      <p:to>
                                        <a:schemeClr val="bg1"/>
                                      </p:to>
                                    </p:animClr>
                                    <p:set>
                                      <p:cBhvr>
                                        <p:cTn id="60" dur="1000" autoRev="1" fill="remove"/>
                                        <p:tgtEl>
                                          <p:spTgt spid="26"/>
                                        </p:tgtEl>
                                        <p:attrNameLst>
                                          <p:attrName>fill.type</p:attrName>
                                        </p:attrNameLst>
                                      </p:cBhvr>
                                      <p:to>
                                        <p:strVal val="solid"/>
                                      </p:to>
                                    </p:set>
                                    <p:set>
                                      <p:cBhvr>
                                        <p:cTn id="61" dur="1000" autoRev="1" fill="remove"/>
                                        <p:tgtEl>
                                          <p:spTgt spid="26"/>
                                        </p:tgtEl>
                                        <p:attrNameLst>
                                          <p:attrName>fill.on</p:attrName>
                                        </p:attrNameLst>
                                      </p:cBhvr>
                                      <p:to>
                                        <p:strVal val="true"/>
                                      </p:to>
                                    </p:set>
                                  </p:childTnLst>
                                </p:cTn>
                              </p:par>
                            </p:childTnLst>
                          </p:cTn>
                        </p:par>
                        <p:par>
                          <p:cTn id="62" fill="hold">
                            <p:stCondLst>
                              <p:cond delay="2000"/>
                            </p:stCondLst>
                            <p:childTnLst>
                              <p:par>
                                <p:cTn id="63" presetID="35" presetClass="emph" presetSubtype="0" fill="hold" nodeType="afterEffect">
                                  <p:stCondLst>
                                    <p:cond delay="0"/>
                                  </p:stCondLst>
                                  <p:childTnLst>
                                    <p:anim calcmode="discrete" valueType="str">
                                      <p:cBhvr>
                                        <p:cTn id="64" dur="1000" fill="hold"/>
                                        <p:tgtEl>
                                          <p:spTgt spid="30"/>
                                        </p:tgtEl>
                                        <p:attrNameLst>
                                          <p:attrName>style.visibility</p:attrName>
                                        </p:attrNameLst>
                                      </p:cBhvr>
                                      <p:tavLst>
                                        <p:tav tm="0">
                                          <p:val>
                                            <p:strVal val="hidden"/>
                                          </p:val>
                                        </p:tav>
                                        <p:tav tm="50000">
                                          <p:val>
                                            <p:strVal val="visible"/>
                                          </p:val>
                                        </p:tav>
                                      </p:tavLst>
                                    </p:anim>
                                  </p:childTnLst>
                                </p:cTn>
                              </p:par>
                              <p:par>
                                <p:cTn id="65" presetID="1" presetClass="exit" presetSubtype="0" fill="hold" grpId="3" nodeType="withEffect">
                                  <p:stCondLst>
                                    <p:cond delay="0"/>
                                  </p:stCondLst>
                                  <p:childTnLst>
                                    <p:set>
                                      <p:cBhvr>
                                        <p:cTn id="66" dur="1" fill="hold">
                                          <p:stCondLst>
                                            <p:cond delay="0"/>
                                          </p:stCondLst>
                                        </p:cTn>
                                        <p:tgtEl>
                                          <p:spTgt spid="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0"/>
                                        </p:tgtEl>
                                        <p:attrNameLst>
                                          <p:attrName>style.visibility</p:attrName>
                                        </p:attrNameLst>
                                      </p:cBhvr>
                                      <p:to>
                                        <p:strVal val="hidden"/>
                                      </p:to>
                                    </p:set>
                                  </p:childTnLst>
                                </p:cTn>
                              </p:par>
                            </p:childTnLst>
                          </p:cTn>
                        </p:par>
                        <p:par>
                          <p:cTn id="69" fill="hold">
                            <p:stCondLst>
                              <p:cond delay="3000"/>
                            </p:stCondLst>
                            <p:childTnLst>
                              <p:par>
                                <p:cTn id="70" presetID="53" presetClass="exit" presetSubtype="32" fill="hold" nodeType="afterEffect">
                                  <p:stCondLst>
                                    <p:cond delay="0"/>
                                  </p:stCondLst>
                                  <p:childTnLst>
                                    <p:anim calcmode="lin" valueType="num">
                                      <p:cBhvr>
                                        <p:cTn id="71" dur="500"/>
                                        <p:tgtEl>
                                          <p:spTgt spid="25"/>
                                        </p:tgtEl>
                                        <p:attrNameLst>
                                          <p:attrName>ppt_w</p:attrName>
                                        </p:attrNameLst>
                                      </p:cBhvr>
                                      <p:tavLst>
                                        <p:tav tm="0">
                                          <p:val>
                                            <p:strVal val="ppt_w"/>
                                          </p:val>
                                        </p:tav>
                                        <p:tav tm="100000">
                                          <p:val>
                                            <p:fltVal val="0"/>
                                          </p:val>
                                        </p:tav>
                                      </p:tavLst>
                                    </p:anim>
                                    <p:anim calcmode="lin" valueType="num">
                                      <p:cBhvr>
                                        <p:cTn id="72" dur="500"/>
                                        <p:tgtEl>
                                          <p:spTgt spid="25"/>
                                        </p:tgtEl>
                                        <p:attrNameLst>
                                          <p:attrName>ppt_h</p:attrName>
                                        </p:attrNameLst>
                                      </p:cBhvr>
                                      <p:tavLst>
                                        <p:tav tm="0">
                                          <p:val>
                                            <p:strVal val="ppt_h"/>
                                          </p:val>
                                        </p:tav>
                                        <p:tav tm="100000">
                                          <p:val>
                                            <p:fltVal val="0"/>
                                          </p:val>
                                        </p:tav>
                                      </p:tavLst>
                                    </p:anim>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9" presetClass="emph" presetSubtype="0" fill="hold" grpId="1" nodeType="clickEffect">
                                  <p:stCondLst>
                                    <p:cond delay="0"/>
                                  </p:stCondLst>
                                  <p:childTnLst>
                                    <p:animClr clrSpc="rgb" dir="cw">
                                      <p:cBhvr override="childStyle">
                                        <p:cTn id="78" dur="1000" fill="hold"/>
                                        <p:tgtEl>
                                          <p:spTgt spid="4"/>
                                        </p:tgtEl>
                                        <p:attrNameLst>
                                          <p:attrName>style.color</p:attrName>
                                        </p:attrNameLst>
                                      </p:cBhvr>
                                      <p:to>
                                        <a:srgbClr val="0080FF"/>
                                      </p:to>
                                    </p:animClr>
                                    <p:animClr clrSpc="rgb" dir="cw">
                                      <p:cBhvr>
                                        <p:cTn id="79" dur="1000" fill="hold"/>
                                        <p:tgtEl>
                                          <p:spTgt spid="4"/>
                                        </p:tgtEl>
                                        <p:attrNameLst>
                                          <p:attrName>fillcolor</p:attrName>
                                        </p:attrNameLst>
                                      </p:cBhvr>
                                      <p:to>
                                        <a:srgbClr val="0080FF"/>
                                      </p:to>
                                    </p:animClr>
                                    <p:set>
                                      <p:cBhvr>
                                        <p:cTn id="80" dur="1000" fill="hold"/>
                                        <p:tgtEl>
                                          <p:spTgt spid="4"/>
                                        </p:tgtEl>
                                        <p:attrNameLst>
                                          <p:attrName>fill.type</p:attrName>
                                        </p:attrNameLst>
                                      </p:cBhvr>
                                      <p:to>
                                        <p:strVal val="solid"/>
                                      </p:to>
                                    </p:set>
                                    <p:set>
                                      <p:cBhvr>
                                        <p:cTn id="81" dur="1000" fill="hold"/>
                                        <p:tgtEl>
                                          <p:spTgt spid="4"/>
                                        </p:tgtEl>
                                        <p:attrNameLst>
                                          <p:attrName>fill.on</p:attrName>
                                        </p:attrNameLst>
                                      </p:cBhvr>
                                      <p:to>
                                        <p:strVal val="true"/>
                                      </p:to>
                                    </p:set>
                                  </p:childTnLst>
                                </p:cTn>
                              </p:par>
                              <p:par>
                                <p:cTn id="82" presetID="53" presetClass="entr" presetSubtype="16"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par>
                          <p:cTn id="91" fill="hold">
                            <p:stCondLst>
                              <p:cond delay="1500"/>
                            </p:stCondLst>
                            <p:childTnLst>
                              <p:par>
                                <p:cTn id="92" presetID="42" presetClass="path" presetSubtype="0" accel="50000" decel="50000" fill="hold" grpId="1" nodeType="afterEffect">
                                  <p:stCondLst>
                                    <p:cond delay="0"/>
                                  </p:stCondLst>
                                  <p:childTnLst>
                                    <p:animMotion origin="layout" path="M -2.22222E-6 7.40741E-7 L 0.53368 -0.16713 " pathEditMode="relative" rAng="0" ptsTypes="AA">
                                      <p:cBhvr>
                                        <p:cTn id="93" dur="2000" fill="hold"/>
                                        <p:tgtEl>
                                          <p:spTgt spid="26"/>
                                        </p:tgtEl>
                                        <p:attrNameLst>
                                          <p:attrName>ppt_x</p:attrName>
                                          <p:attrName>ppt_y</p:attrName>
                                        </p:attrNameLst>
                                      </p:cBhvr>
                                      <p:rCtr x="26684" y="-8356"/>
                                    </p:animMotion>
                                  </p:childTnLst>
                                </p:cTn>
                              </p:par>
                            </p:childTnLst>
                          </p:cTn>
                        </p:par>
                        <p:par>
                          <p:cTn id="94" fill="hold">
                            <p:stCondLst>
                              <p:cond delay="3500"/>
                            </p:stCondLst>
                            <p:childTnLst>
                              <p:par>
                                <p:cTn id="95" presetID="32" presetClass="emph" presetSubtype="0" fill="hold" nodeType="afterEffect">
                                  <p:stCondLst>
                                    <p:cond delay="0"/>
                                  </p:stCondLst>
                                  <p:childTnLst>
                                    <p:animRot by="120000">
                                      <p:cBhvr>
                                        <p:cTn id="96" dur="100" fill="hold">
                                          <p:stCondLst>
                                            <p:cond delay="0"/>
                                          </p:stCondLst>
                                        </p:cTn>
                                        <p:tgtEl>
                                          <p:spTgt spid="37"/>
                                        </p:tgtEl>
                                        <p:attrNameLst>
                                          <p:attrName>r</p:attrName>
                                        </p:attrNameLst>
                                      </p:cBhvr>
                                    </p:animRot>
                                    <p:animRot by="-240000">
                                      <p:cBhvr>
                                        <p:cTn id="97" dur="200" fill="hold">
                                          <p:stCondLst>
                                            <p:cond delay="200"/>
                                          </p:stCondLst>
                                        </p:cTn>
                                        <p:tgtEl>
                                          <p:spTgt spid="37"/>
                                        </p:tgtEl>
                                        <p:attrNameLst>
                                          <p:attrName>r</p:attrName>
                                        </p:attrNameLst>
                                      </p:cBhvr>
                                    </p:animRot>
                                    <p:animRot by="240000">
                                      <p:cBhvr>
                                        <p:cTn id="98" dur="200" fill="hold">
                                          <p:stCondLst>
                                            <p:cond delay="400"/>
                                          </p:stCondLst>
                                        </p:cTn>
                                        <p:tgtEl>
                                          <p:spTgt spid="37"/>
                                        </p:tgtEl>
                                        <p:attrNameLst>
                                          <p:attrName>r</p:attrName>
                                        </p:attrNameLst>
                                      </p:cBhvr>
                                    </p:animRot>
                                    <p:animRot by="-240000">
                                      <p:cBhvr>
                                        <p:cTn id="99" dur="200" fill="hold">
                                          <p:stCondLst>
                                            <p:cond delay="600"/>
                                          </p:stCondLst>
                                        </p:cTn>
                                        <p:tgtEl>
                                          <p:spTgt spid="37"/>
                                        </p:tgtEl>
                                        <p:attrNameLst>
                                          <p:attrName>r</p:attrName>
                                        </p:attrNameLst>
                                      </p:cBhvr>
                                    </p:animRot>
                                    <p:animRot by="120000">
                                      <p:cBhvr>
                                        <p:cTn id="100"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8" grpId="2" animBg="1"/>
      <p:bldP spid="8" grpId="3" animBg="1"/>
      <p:bldP spid="12" grpId="0" animBg="1"/>
      <p:bldP spid="15" grpId="0" animBg="1"/>
      <p:bldP spid="26" grpId="0" animBg="1"/>
      <p:bldP spid="26" grpId="1" animBg="1"/>
      <p:bldP spid="26" grpId="2" animBg="1"/>
      <p:bldP spid="26" grpId="3"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to do?</a:t>
            </a:r>
            <a:br>
              <a:rPr lang="en-US" dirty="0"/>
            </a:br>
            <a:br>
              <a:rPr lang="en-US" dirty="0"/>
            </a:br>
            <a:endParaRPr lang="en-US" dirty="0"/>
          </a:p>
        </p:txBody>
      </p:sp>
      <p:pic>
        <p:nvPicPr>
          <p:cNvPr id="7" name="Picture 6"/>
          <p:cNvPicPr>
            <a:picLocks noChangeAspect="1"/>
          </p:cNvPicPr>
          <p:nvPr/>
        </p:nvPicPr>
        <p:blipFill>
          <a:blip r:embed="rId3"/>
          <a:stretch>
            <a:fillRect/>
          </a:stretch>
        </p:blipFill>
        <p:spPr>
          <a:xfrm>
            <a:off x="260011" y="3418378"/>
            <a:ext cx="2689394" cy="2590800"/>
          </a:xfrm>
          <a:prstGeom prst="rect">
            <a:avLst/>
          </a:prstGeom>
        </p:spPr>
      </p:pic>
      <p:grpSp>
        <p:nvGrpSpPr>
          <p:cNvPr id="13" name="Group 12"/>
          <p:cNvGrpSpPr/>
          <p:nvPr/>
        </p:nvGrpSpPr>
        <p:grpSpPr>
          <a:xfrm>
            <a:off x="6339255" y="3715789"/>
            <a:ext cx="2592974" cy="2423622"/>
            <a:chOff x="3058526" y="2503978"/>
            <a:chExt cx="2592974" cy="2423622"/>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1540" r="1610" b="1482"/>
            <a:stretch/>
          </p:blipFill>
          <p:spPr>
            <a:xfrm>
              <a:off x="3391950" y="2503978"/>
              <a:ext cx="2004500" cy="2423622"/>
            </a:xfrm>
            <a:prstGeom prst="rect">
              <a:avLst/>
            </a:prstGeom>
          </p:spPr>
        </p:pic>
        <p:cxnSp>
          <p:nvCxnSpPr>
            <p:cNvPr id="10" name="Straight Connector 9"/>
            <p:cNvCxnSpPr/>
            <p:nvPr/>
          </p:nvCxnSpPr>
          <p:spPr>
            <a:xfrm>
              <a:off x="3058526" y="2503978"/>
              <a:ext cx="2592974" cy="0"/>
            </a:xfrm>
            <a:prstGeom prst="line">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1" name="Picture 10"/>
          <p:cNvPicPr>
            <a:picLocks noChangeAspect="1"/>
          </p:cNvPicPr>
          <p:nvPr/>
        </p:nvPicPr>
        <p:blipFill rotWithShape="1">
          <a:blip r:embed="rId6"/>
          <a:srcRect l="11963" t="4995" r="22573"/>
          <a:stretch/>
        </p:blipFill>
        <p:spPr>
          <a:xfrm>
            <a:off x="2742075" y="1384300"/>
            <a:ext cx="3597180" cy="5187654"/>
          </a:xfrm>
          <a:prstGeom prst="rect">
            <a:avLst/>
          </a:prstGeom>
        </p:spPr>
      </p:pic>
      <p:grpSp>
        <p:nvGrpSpPr>
          <p:cNvPr id="17" name="Group 16"/>
          <p:cNvGrpSpPr/>
          <p:nvPr/>
        </p:nvGrpSpPr>
        <p:grpSpPr>
          <a:xfrm>
            <a:off x="533399" y="3750656"/>
            <a:ext cx="2019301" cy="2209800"/>
            <a:chOff x="533399" y="2794000"/>
            <a:chExt cx="2019301" cy="2209800"/>
          </a:xfrm>
        </p:grpSpPr>
        <p:cxnSp>
          <p:nvCxnSpPr>
            <p:cNvPr id="15" name="Straight Connector 14"/>
            <p:cNvCxnSpPr/>
            <p:nvPr/>
          </p:nvCxnSpPr>
          <p:spPr>
            <a:xfrm>
              <a:off x="533399" y="2794000"/>
              <a:ext cx="2019301" cy="2209800"/>
            </a:xfrm>
            <a:prstGeom prst="line">
              <a:avLst/>
            </a:prstGeom>
            <a:ln w="1270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533399" y="2794000"/>
              <a:ext cx="2019301" cy="2209800"/>
            </a:xfrm>
            <a:prstGeom prst="line">
              <a:avLst/>
            </a:prstGeom>
            <a:ln w="1270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6657878" y="3715789"/>
            <a:ext cx="2019301" cy="2209800"/>
            <a:chOff x="533399" y="2794000"/>
            <a:chExt cx="2019301" cy="2209800"/>
          </a:xfrm>
        </p:grpSpPr>
        <p:cxnSp>
          <p:nvCxnSpPr>
            <p:cNvPr id="19" name="Straight Connector 18"/>
            <p:cNvCxnSpPr/>
            <p:nvPr/>
          </p:nvCxnSpPr>
          <p:spPr>
            <a:xfrm>
              <a:off x="533399" y="2794000"/>
              <a:ext cx="2019301" cy="2209800"/>
            </a:xfrm>
            <a:prstGeom prst="line">
              <a:avLst/>
            </a:prstGeom>
            <a:ln w="1270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533399" y="2794000"/>
              <a:ext cx="2019301" cy="2209800"/>
            </a:xfrm>
            <a:prstGeom prst="line">
              <a:avLst/>
            </a:prstGeom>
            <a:ln w="12700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p:nvPicPr>
        <p:blipFill rotWithShape="1">
          <a:blip r:embed="rId7"/>
          <a:srcRect l="-1" r="67908"/>
          <a:stretch/>
        </p:blipFill>
        <p:spPr>
          <a:xfrm>
            <a:off x="7395125" y="460860"/>
            <a:ext cx="1320220" cy="1281196"/>
          </a:xfrm>
          <a:prstGeom prst="rect">
            <a:avLst/>
          </a:prstGeom>
        </p:spPr>
      </p:pic>
    </p:spTree>
    <p:extLst>
      <p:ext uri="{BB962C8B-B14F-4D97-AF65-F5344CB8AC3E}">
        <p14:creationId xmlns:p14="http://schemas.microsoft.com/office/powerpoint/2010/main" val="38725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nodeType="clickEffect">
                                  <p:stCondLst>
                                    <p:cond delay="0"/>
                                  </p:stCondLst>
                                  <p:childTnLst>
                                    <p:animEffect transition="out" filter="fade">
                                      <p:cBhvr>
                                        <p:cTn id="37" dur="1000"/>
                                        <p:tgtEl>
                                          <p:spTgt spid="17"/>
                                        </p:tgtEl>
                                      </p:cBhvr>
                                    </p:animEffect>
                                    <p:anim calcmode="lin" valueType="num">
                                      <p:cBhvr>
                                        <p:cTn id="38" dur="1000"/>
                                        <p:tgtEl>
                                          <p:spTgt spid="17"/>
                                        </p:tgtEl>
                                        <p:attrNameLst>
                                          <p:attrName>ppt_x</p:attrName>
                                        </p:attrNameLst>
                                      </p:cBhvr>
                                      <p:tavLst>
                                        <p:tav tm="0">
                                          <p:val>
                                            <p:strVal val="ppt_x"/>
                                          </p:val>
                                        </p:tav>
                                        <p:tav tm="100000">
                                          <p:val>
                                            <p:strVal val="ppt_x"/>
                                          </p:val>
                                        </p:tav>
                                      </p:tavLst>
                                    </p:anim>
                                    <p:anim calcmode="lin" valueType="num">
                                      <p:cBhvr>
                                        <p:cTn id="39" dur="1000"/>
                                        <p:tgtEl>
                                          <p:spTgt spid="17"/>
                                        </p:tgtEl>
                                        <p:attrNameLst>
                                          <p:attrName>ppt_y</p:attrName>
                                        </p:attrNameLst>
                                      </p:cBhvr>
                                      <p:tavLst>
                                        <p:tav tm="0">
                                          <p:val>
                                            <p:strVal val="ppt_y"/>
                                          </p:val>
                                        </p:tav>
                                        <p:tav tm="100000">
                                          <p:val>
                                            <p:strVal val="ppt_y+.1"/>
                                          </p:val>
                                        </p:tav>
                                      </p:tavLst>
                                    </p:anim>
                                    <p:set>
                                      <p:cBhvr>
                                        <p:cTn id="40" dur="1" fill="hold">
                                          <p:stCondLst>
                                            <p:cond delay="999"/>
                                          </p:stCondLst>
                                        </p:cTn>
                                        <p:tgtEl>
                                          <p:spTgt spid="17"/>
                                        </p:tgtEl>
                                        <p:attrNameLst>
                                          <p:attrName>style.visibility</p:attrName>
                                        </p:attrNameLst>
                                      </p:cBhvr>
                                      <p:to>
                                        <p:strVal val="hidden"/>
                                      </p:to>
                                    </p:set>
                                  </p:childTnLst>
                                </p:cTn>
                              </p:par>
                              <p:par>
                                <p:cTn id="41" presetID="42" presetClass="exit" presetSubtype="0" fill="hold" nodeType="withEffect">
                                  <p:stCondLst>
                                    <p:cond delay="0"/>
                                  </p:stCondLst>
                                  <p:childTnLst>
                                    <p:animEffect transition="out" filter="fade">
                                      <p:cBhvr>
                                        <p:cTn id="42" dur="1000"/>
                                        <p:tgtEl>
                                          <p:spTgt spid="7"/>
                                        </p:tgtEl>
                                      </p:cBhvr>
                                    </p:animEffect>
                                    <p:anim calcmode="lin" valueType="num">
                                      <p:cBhvr>
                                        <p:cTn id="43" dur="1000"/>
                                        <p:tgtEl>
                                          <p:spTgt spid="7"/>
                                        </p:tgtEl>
                                        <p:attrNameLst>
                                          <p:attrName>ppt_x</p:attrName>
                                        </p:attrNameLst>
                                      </p:cBhvr>
                                      <p:tavLst>
                                        <p:tav tm="0">
                                          <p:val>
                                            <p:strVal val="ppt_x"/>
                                          </p:val>
                                        </p:tav>
                                        <p:tav tm="100000">
                                          <p:val>
                                            <p:strVal val="ppt_x"/>
                                          </p:val>
                                        </p:tav>
                                      </p:tavLst>
                                    </p:anim>
                                    <p:anim calcmode="lin" valueType="num">
                                      <p:cBhvr>
                                        <p:cTn id="44" dur="1000"/>
                                        <p:tgtEl>
                                          <p:spTgt spid="7"/>
                                        </p:tgtEl>
                                        <p:attrNameLst>
                                          <p:attrName>ppt_y</p:attrName>
                                        </p:attrNameLst>
                                      </p:cBhvr>
                                      <p:tavLst>
                                        <p:tav tm="0">
                                          <p:val>
                                            <p:strVal val="ppt_y"/>
                                          </p:val>
                                        </p:tav>
                                        <p:tav tm="100000">
                                          <p:val>
                                            <p:strVal val="ppt_y+.1"/>
                                          </p:val>
                                        </p:tav>
                                      </p:tavLst>
                                    </p:anim>
                                    <p:set>
                                      <p:cBhvr>
                                        <p:cTn id="45" dur="1" fill="hold">
                                          <p:stCondLst>
                                            <p:cond delay="999"/>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nodeType="clickEffect">
                                  <p:stCondLst>
                                    <p:cond delay="0"/>
                                  </p:stCondLst>
                                  <p:childTnLst>
                                    <p:animEffect transition="out" filter="fade">
                                      <p:cBhvr>
                                        <p:cTn id="49" dur="1000"/>
                                        <p:tgtEl>
                                          <p:spTgt spid="13"/>
                                        </p:tgtEl>
                                      </p:cBhvr>
                                    </p:animEffect>
                                    <p:anim calcmode="lin" valueType="num">
                                      <p:cBhvr>
                                        <p:cTn id="50" dur="1000"/>
                                        <p:tgtEl>
                                          <p:spTgt spid="13"/>
                                        </p:tgtEl>
                                        <p:attrNameLst>
                                          <p:attrName>ppt_x</p:attrName>
                                        </p:attrNameLst>
                                      </p:cBhvr>
                                      <p:tavLst>
                                        <p:tav tm="0">
                                          <p:val>
                                            <p:strVal val="ppt_x"/>
                                          </p:val>
                                        </p:tav>
                                        <p:tav tm="100000">
                                          <p:val>
                                            <p:strVal val="ppt_x"/>
                                          </p:val>
                                        </p:tav>
                                      </p:tavLst>
                                    </p:anim>
                                    <p:anim calcmode="lin" valueType="num">
                                      <p:cBhvr>
                                        <p:cTn id="51" dur="1000"/>
                                        <p:tgtEl>
                                          <p:spTgt spid="13"/>
                                        </p:tgtEl>
                                        <p:attrNameLst>
                                          <p:attrName>ppt_y</p:attrName>
                                        </p:attrNameLst>
                                      </p:cBhvr>
                                      <p:tavLst>
                                        <p:tav tm="0">
                                          <p:val>
                                            <p:strVal val="ppt_y"/>
                                          </p:val>
                                        </p:tav>
                                        <p:tav tm="100000">
                                          <p:val>
                                            <p:strVal val="ppt_y+.1"/>
                                          </p:val>
                                        </p:tav>
                                      </p:tavLst>
                                    </p:anim>
                                    <p:set>
                                      <p:cBhvr>
                                        <p:cTn id="52" dur="1" fill="hold">
                                          <p:stCondLst>
                                            <p:cond delay="999"/>
                                          </p:stCondLst>
                                        </p:cTn>
                                        <p:tgtEl>
                                          <p:spTgt spid="13"/>
                                        </p:tgtEl>
                                        <p:attrNameLst>
                                          <p:attrName>style.visibility</p:attrName>
                                        </p:attrNameLst>
                                      </p:cBhvr>
                                      <p:to>
                                        <p:strVal val="hidden"/>
                                      </p:to>
                                    </p:set>
                                  </p:childTnLst>
                                </p:cTn>
                              </p:par>
                              <p:par>
                                <p:cTn id="53" presetID="42" presetClass="exit" presetSubtype="0" fill="hold" nodeType="withEffect">
                                  <p:stCondLst>
                                    <p:cond delay="0"/>
                                  </p:stCondLst>
                                  <p:childTnLst>
                                    <p:animEffect transition="out" filter="fade">
                                      <p:cBhvr>
                                        <p:cTn id="54" dur="1000"/>
                                        <p:tgtEl>
                                          <p:spTgt spid="18"/>
                                        </p:tgtEl>
                                      </p:cBhvr>
                                    </p:animEffect>
                                    <p:anim calcmode="lin" valueType="num">
                                      <p:cBhvr>
                                        <p:cTn id="55" dur="1000"/>
                                        <p:tgtEl>
                                          <p:spTgt spid="18"/>
                                        </p:tgtEl>
                                        <p:attrNameLst>
                                          <p:attrName>ppt_x</p:attrName>
                                        </p:attrNameLst>
                                      </p:cBhvr>
                                      <p:tavLst>
                                        <p:tav tm="0">
                                          <p:val>
                                            <p:strVal val="ppt_x"/>
                                          </p:val>
                                        </p:tav>
                                        <p:tav tm="100000">
                                          <p:val>
                                            <p:strVal val="ppt_x"/>
                                          </p:val>
                                        </p:tav>
                                      </p:tavLst>
                                    </p:anim>
                                    <p:anim calcmode="lin" valueType="num">
                                      <p:cBhvr>
                                        <p:cTn id="56" dur="1000"/>
                                        <p:tgtEl>
                                          <p:spTgt spid="18"/>
                                        </p:tgtEl>
                                        <p:attrNameLst>
                                          <p:attrName>ppt_y</p:attrName>
                                        </p:attrNameLst>
                                      </p:cBhvr>
                                      <p:tavLst>
                                        <p:tav tm="0">
                                          <p:val>
                                            <p:strVal val="ppt_y"/>
                                          </p:val>
                                        </p:tav>
                                        <p:tav tm="100000">
                                          <p:val>
                                            <p:strVal val="ppt_y+.1"/>
                                          </p:val>
                                        </p:tav>
                                      </p:tavLst>
                                    </p:anim>
                                    <p:set>
                                      <p:cBhvr>
                                        <p:cTn id="57"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flipH="1">
            <a:off x="0" y="239839"/>
            <a:ext cx="9144000" cy="6666271"/>
          </a:xfrm>
          <a:prstGeom prst="rect">
            <a:avLst/>
          </a:prstGeom>
        </p:spPr>
      </p:pic>
      <p:sp>
        <p:nvSpPr>
          <p:cNvPr id="2" name="Title 1"/>
          <p:cNvSpPr>
            <a:spLocks noGrp="1"/>
          </p:cNvSpPr>
          <p:nvPr>
            <p:ph type="title"/>
          </p:nvPr>
        </p:nvSpPr>
        <p:spPr>
          <a:xfrm>
            <a:off x="387244" y="769006"/>
            <a:ext cx="3535650" cy="1143000"/>
          </a:xfrm>
        </p:spPr>
        <p:txBody>
          <a:bodyPr/>
          <a:lstStyle/>
          <a:p>
            <a:r>
              <a:rPr lang="en-US" dirty="0"/>
              <a:t>Advising </a:t>
            </a:r>
            <a:br>
              <a:rPr lang="en-US" dirty="0"/>
            </a:br>
            <a:r>
              <a:rPr lang="en-US" dirty="0"/>
              <a:t>at BEE</a:t>
            </a:r>
            <a:br>
              <a:rPr lang="en-US" dirty="0"/>
            </a:br>
            <a:endParaRPr lang="en-US" dirty="0"/>
          </a:p>
        </p:txBody>
      </p:sp>
      <p:sp>
        <p:nvSpPr>
          <p:cNvPr id="4" name="Oval 3"/>
          <p:cNvSpPr/>
          <p:nvPr/>
        </p:nvSpPr>
        <p:spPr>
          <a:xfrm>
            <a:off x="3461116" y="3069675"/>
            <a:ext cx="1493960" cy="1448225"/>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922894" y="3385400"/>
            <a:ext cx="139911" cy="29406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317448" y="3385400"/>
            <a:ext cx="139911" cy="29406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c 11"/>
          <p:cNvSpPr/>
          <p:nvPr/>
        </p:nvSpPr>
        <p:spPr>
          <a:xfrm flipV="1">
            <a:off x="3814845" y="3418925"/>
            <a:ext cx="765622" cy="726543"/>
          </a:xfrm>
          <a:prstGeom prst="arc">
            <a:avLst>
              <a:gd name="adj1" fmla="val 12918181"/>
              <a:gd name="adj2" fmla="val 1922636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Cloud 25"/>
          <p:cNvSpPr/>
          <p:nvPr/>
        </p:nvSpPr>
        <p:spPr>
          <a:xfrm>
            <a:off x="3285929" y="773239"/>
            <a:ext cx="1669147" cy="1284161"/>
          </a:xfrm>
          <a:prstGeom prst="cloud">
            <a:avLst/>
          </a:prstGeom>
          <a:solidFill>
            <a:schemeClr val="tx2">
              <a:lumMod val="25000"/>
              <a:lumOff val="75000"/>
            </a:schemeClr>
          </a:solidFill>
          <a:ln>
            <a:solidFill>
              <a:schemeClr val="tx1">
                <a:lumMod val="50000"/>
                <a:lumOff val="50000"/>
              </a:schemeClr>
            </a:solidFill>
          </a:ln>
          <a:effectLst>
            <a:innerShdw blurRad="381000" dist="63500" dir="5400000">
              <a:schemeClr val="bg2">
                <a:lumMod val="25000"/>
                <a:alpha val="87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196947" y="3605435"/>
            <a:ext cx="444653" cy="830997"/>
          </a:xfrm>
          <a:prstGeom prst="rect">
            <a:avLst/>
          </a:prstGeom>
          <a:noFill/>
        </p:spPr>
        <p:txBody>
          <a:bodyPr wrap="none" rtlCol="0">
            <a:spAutoFit/>
          </a:bodyPr>
          <a:lstStyle/>
          <a:p>
            <a:r>
              <a:rPr lang="en-US" sz="4800" dirty="0">
                <a:latin typeface="Cambria"/>
                <a:cs typeface="Cambria"/>
              </a:rPr>
              <a:t>?</a:t>
            </a:r>
          </a:p>
        </p:txBody>
      </p:sp>
      <p:sp>
        <p:nvSpPr>
          <p:cNvPr id="32" name="TextBox 31"/>
          <p:cNvSpPr txBox="1"/>
          <p:nvPr/>
        </p:nvSpPr>
        <p:spPr>
          <a:xfrm>
            <a:off x="5473700" y="2419919"/>
            <a:ext cx="444653" cy="830997"/>
          </a:xfrm>
          <a:prstGeom prst="rect">
            <a:avLst/>
          </a:prstGeom>
          <a:noFill/>
        </p:spPr>
        <p:txBody>
          <a:bodyPr wrap="none" rtlCol="0">
            <a:spAutoFit/>
          </a:bodyPr>
          <a:lstStyle/>
          <a:p>
            <a:r>
              <a:rPr lang="en-US" sz="4800" dirty="0">
                <a:latin typeface="Cambria"/>
                <a:cs typeface="Cambria"/>
              </a:rPr>
              <a:t>?</a:t>
            </a:r>
          </a:p>
        </p:txBody>
      </p:sp>
      <p:sp>
        <p:nvSpPr>
          <p:cNvPr id="33" name="TextBox 32"/>
          <p:cNvSpPr txBox="1"/>
          <p:nvPr/>
        </p:nvSpPr>
        <p:spPr>
          <a:xfrm>
            <a:off x="2836226" y="3796212"/>
            <a:ext cx="444653" cy="830997"/>
          </a:xfrm>
          <a:prstGeom prst="rect">
            <a:avLst/>
          </a:prstGeom>
          <a:noFill/>
        </p:spPr>
        <p:txBody>
          <a:bodyPr wrap="none" rtlCol="0">
            <a:spAutoFit/>
          </a:bodyPr>
          <a:lstStyle/>
          <a:p>
            <a:r>
              <a:rPr lang="en-US" sz="4800" dirty="0">
                <a:latin typeface="Cambria"/>
                <a:cs typeface="Cambria"/>
              </a:rPr>
              <a:t>?</a:t>
            </a:r>
          </a:p>
        </p:txBody>
      </p:sp>
      <p:sp>
        <p:nvSpPr>
          <p:cNvPr id="34" name="TextBox 33"/>
          <p:cNvSpPr txBox="1"/>
          <p:nvPr/>
        </p:nvSpPr>
        <p:spPr>
          <a:xfrm>
            <a:off x="2641600" y="2774438"/>
            <a:ext cx="444653" cy="830997"/>
          </a:xfrm>
          <a:prstGeom prst="rect">
            <a:avLst/>
          </a:prstGeom>
          <a:noFill/>
        </p:spPr>
        <p:txBody>
          <a:bodyPr wrap="none" rtlCol="0">
            <a:spAutoFit/>
          </a:bodyPr>
          <a:lstStyle/>
          <a:p>
            <a:r>
              <a:rPr lang="en-US" sz="4800" dirty="0">
                <a:latin typeface="Cambria"/>
                <a:cs typeface="Cambria"/>
              </a:rPr>
              <a:t>?</a:t>
            </a:r>
          </a:p>
        </p:txBody>
      </p:sp>
      <p:sp>
        <p:nvSpPr>
          <p:cNvPr id="35" name="TextBox 34"/>
          <p:cNvSpPr txBox="1"/>
          <p:nvPr/>
        </p:nvSpPr>
        <p:spPr>
          <a:xfrm>
            <a:off x="4867522" y="2819347"/>
            <a:ext cx="444653" cy="830997"/>
          </a:xfrm>
          <a:prstGeom prst="rect">
            <a:avLst/>
          </a:prstGeom>
          <a:noFill/>
        </p:spPr>
        <p:txBody>
          <a:bodyPr wrap="none" rtlCol="0">
            <a:spAutoFit/>
          </a:bodyPr>
          <a:lstStyle/>
          <a:p>
            <a:r>
              <a:rPr lang="en-US" sz="4800" dirty="0">
                <a:latin typeface="Cambria"/>
                <a:cs typeface="Cambria"/>
              </a:rPr>
              <a:t>?</a:t>
            </a:r>
          </a:p>
        </p:txBody>
      </p:sp>
      <p:sp>
        <p:nvSpPr>
          <p:cNvPr id="36" name="TextBox 35"/>
          <p:cNvSpPr txBox="1"/>
          <p:nvPr/>
        </p:nvSpPr>
        <p:spPr>
          <a:xfrm>
            <a:off x="5150412" y="3448271"/>
            <a:ext cx="444653" cy="830997"/>
          </a:xfrm>
          <a:prstGeom prst="rect">
            <a:avLst/>
          </a:prstGeom>
          <a:noFill/>
        </p:spPr>
        <p:txBody>
          <a:bodyPr wrap="none" rtlCol="0">
            <a:spAutoFit/>
          </a:bodyPr>
          <a:lstStyle/>
          <a:p>
            <a:r>
              <a:rPr lang="en-US" sz="4800" dirty="0">
                <a:latin typeface="Cambria"/>
                <a:cs typeface="Cambria"/>
              </a:rPr>
              <a:t>?</a:t>
            </a:r>
          </a:p>
        </p:txBody>
      </p:sp>
      <p:sp>
        <p:nvSpPr>
          <p:cNvPr id="3" name="Oval 2"/>
          <p:cNvSpPr/>
          <p:nvPr/>
        </p:nvSpPr>
        <p:spPr>
          <a:xfrm>
            <a:off x="3086253" y="5029036"/>
            <a:ext cx="2225922" cy="1646634"/>
          </a:xfrm>
          <a:prstGeom prst="ellipse">
            <a:avLst/>
          </a:prstGeom>
          <a:solidFill>
            <a:srgbClr val="CCFFCC"/>
          </a:solidFill>
          <a:ln w="25400">
            <a:solidFill>
              <a:srgbClr val="008000"/>
            </a:solidFill>
          </a:ln>
          <a:effectLst>
            <a:innerShdw blurRad="317500" dist="63500" dir="5400000">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8000"/>
                </a:solidFill>
              </a:rPr>
              <a:t>Your Faculty</a:t>
            </a:r>
          </a:p>
          <a:p>
            <a:pPr algn="ctr"/>
            <a:r>
              <a:rPr lang="en-US" b="1" dirty="0">
                <a:solidFill>
                  <a:srgbClr val="008000"/>
                </a:solidFill>
              </a:rPr>
              <a:t>Advisor</a:t>
            </a:r>
          </a:p>
        </p:txBody>
      </p:sp>
      <p:sp>
        <p:nvSpPr>
          <p:cNvPr id="38" name="Oval 37"/>
          <p:cNvSpPr/>
          <p:nvPr/>
        </p:nvSpPr>
        <p:spPr>
          <a:xfrm>
            <a:off x="243874" y="2132363"/>
            <a:ext cx="2245326" cy="1660990"/>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Ms. Brenda </a:t>
            </a:r>
          </a:p>
          <a:p>
            <a:pPr algn="ctr"/>
            <a:r>
              <a:rPr lang="en-US" dirty="0" err="1"/>
              <a:t>Marchewka</a:t>
            </a:r>
            <a:endParaRPr lang="en-US" dirty="0"/>
          </a:p>
          <a:p>
            <a:pPr algn="ctr"/>
            <a:r>
              <a:rPr lang="en-US" dirty="0"/>
              <a:t>207 RR</a:t>
            </a:r>
          </a:p>
        </p:txBody>
      </p:sp>
      <p:sp>
        <p:nvSpPr>
          <p:cNvPr id="39" name="Oval 38"/>
          <p:cNvSpPr/>
          <p:nvPr/>
        </p:nvSpPr>
        <p:spPr>
          <a:xfrm>
            <a:off x="243874" y="4197627"/>
            <a:ext cx="2236860" cy="1654726"/>
          </a:xfrm>
          <a:prstGeom prst="ellipse">
            <a:avLst/>
          </a:prstGeom>
          <a:solidFill>
            <a:schemeClr val="accent3">
              <a:lumMod val="60000"/>
              <a:lumOff val="40000"/>
            </a:schemeClr>
          </a:solidFill>
          <a:ln>
            <a:solidFill>
              <a:srgbClr val="800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Prof. Jean </a:t>
            </a:r>
          </a:p>
          <a:p>
            <a:pPr algn="ctr"/>
            <a:r>
              <a:rPr lang="en-US" dirty="0"/>
              <a:t>Hunter</a:t>
            </a:r>
          </a:p>
          <a:p>
            <a:pPr algn="ctr"/>
            <a:r>
              <a:rPr lang="en-US" dirty="0"/>
              <a:t>207 RR</a:t>
            </a:r>
          </a:p>
        </p:txBody>
      </p:sp>
      <p:sp>
        <p:nvSpPr>
          <p:cNvPr id="40" name="Oval 39"/>
          <p:cNvSpPr/>
          <p:nvPr/>
        </p:nvSpPr>
        <p:spPr>
          <a:xfrm>
            <a:off x="5983527" y="2166613"/>
            <a:ext cx="2298774" cy="1700528"/>
          </a:xfrm>
          <a:prstGeom prst="ellipse">
            <a:avLst/>
          </a:prstGeom>
          <a:solidFill>
            <a:srgbClr val="66CCFF"/>
          </a:solidFill>
          <a:ln>
            <a:solidFill>
              <a:srgbClr val="400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CALS advising</a:t>
            </a:r>
          </a:p>
          <a:p>
            <a:pPr algn="ctr"/>
            <a:r>
              <a:rPr lang="en-US" dirty="0"/>
              <a:t>140 Roberts</a:t>
            </a:r>
          </a:p>
        </p:txBody>
      </p:sp>
      <p:sp>
        <p:nvSpPr>
          <p:cNvPr id="41" name="Oval 40"/>
          <p:cNvSpPr/>
          <p:nvPr/>
        </p:nvSpPr>
        <p:spPr>
          <a:xfrm>
            <a:off x="6014484" y="4197627"/>
            <a:ext cx="2236860" cy="1654726"/>
          </a:xfrm>
          <a:prstGeom prst="ellipse">
            <a:avLst/>
          </a:prstGeom>
          <a:solidFill>
            <a:srgbClr val="66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Engineering Advising </a:t>
            </a:r>
          </a:p>
          <a:p>
            <a:pPr algn="ctr"/>
            <a:r>
              <a:rPr lang="en-US" dirty="0"/>
              <a:t>167 Olin</a:t>
            </a:r>
          </a:p>
        </p:txBody>
      </p:sp>
      <p:sp>
        <p:nvSpPr>
          <p:cNvPr id="42" name="Oval 41"/>
          <p:cNvSpPr/>
          <p:nvPr/>
        </p:nvSpPr>
        <p:spPr>
          <a:xfrm>
            <a:off x="2933700" y="533400"/>
            <a:ext cx="2378475" cy="16332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Student Counseling </a:t>
            </a:r>
          </a:p>
          <a:p>
            <a:pPr algn="ctr"/>
            <a:r>
              <a:rPr lang="en-US" dirty="0"/>
              <a:t>Gannett</a:t>
            </a:r>
          </a:p>
        </p:txBody>
      </p:sp>
      <p:pic>
        <p:nvPicPr>
          <p:cNvPr id="44" name="Picture 43"/>
          <p:cNvPicPr>
            <a:picLocks noChangeAspect="1"/>
          </p:cNvPicPr>
          <p:nvPr/>
        </p:nvPicPr>
        <p:blipFill rotWithShape="1">
          <a:blip r:embed="rId4"/>
          <a:srcRect l="-1" r="67908"/>
          <a:stretch/>
        </p:blipFill>
        <p:spPr>
          <a:xfrm>
            <a:off x="7395125" y="460860"/>
            <a:ext cx="1320220" cy="1281196"/>
          </a:xfrm>
          <a:prstGeom prst="rect">
            <a:avLst/>
          </a:prstGeom>
        </p:spPr>
      </p:pic>
      <p:grpSp>
        <p:nvGrpSpPr>
          <p:cNvPr id="45" name="Group 44"/>
          <p:cNvGrpSpPr/>
          <p:nvPr/>
        </p:nvGrpSpPr>
        <p:grpSpPr>
          <a:xfrm>
            <a:off x="3814845" y="3937074"/>
            <a:ext cx="719670" cy="208394"/>
            <a:chOff x="2734733" y="4918173"/>
            <a:chExt cx="719670" cy="208394"/>
          </a:xfrm>
        </p:grpSpPr>
        <p:sp>
          <p:nvSpPr>
            <p:cNvPr id="46" name="Arc 45"/>
            <p:cNvSpPr/>
            <p:nvPr/>
          </p:nvSpPr>
          <p:spPr>
            <a:xfrm>
              <a:off x="2734733" y="4918173"/>
              <a:ext cx="143934" cy="208394"/>
            </a:xfrm>
            <a:prstGeom prst="arc">
              <a:avLst>
                <a:gd name="adj1" fmla="val 10940517"/>
                <a:gd name="adj2" fmla="val 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Arc 46"/>
            <p:cNvSpPr/>
            <p:nvPr/>
          </p:nvSpPr>
          <p:spPr>
            <a:xfrm flipV="1">
              <a:off x="2878667" y="4918173"/>
              <a:ext cx="143934" cy="208394"/>
            </a:xfrm>
            <a:prstGeom prst="arc">
              <a:avLst>
                <a:gd name="adj1" fmla="val 10940517"/>
                <a:gd name="adj2" fmla="val 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Arc 47"/>
            <p:cNvSpPr/>
            <p:nvPr/>
          </p:nvSpPr>
          <p:spPr>
            <a:xfrm>
              <a:off x="3022601" y="4918173"/>
              <a:ext cx="143934" cy="208394"/>
            </a:xfrm>
            <a:prstGeom prst="arc">
              <a:avLst>
                <a:gd name="adj1" fmla="val 10940517"/>
                <a:gd name="adj2" fmla="val 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Arc 48"/>
            <p:cNvSpPr/>
            <p:nvPr/>
          </p:nvSpPr>
          <p:spPr>
            <a:xfrm flipV="1">
              <a:off x="3166535" y="4918173"/>
              <a:ext cx="143934" cy="208394"/>
            </a:xfrm>
            <a:prstGeom prst="arc">
              <a:avLst>
                <a:gd name="adj1" fmla="val 10940517"/>
                <a:gd name="adj2" fmla="val 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Arc 49"/>
            <p:cNvSpPr/>
            <p:nvPr/>
          </p:nvSpPr>
          <p:spPr>
            <a:xfrm>
              <a:off x="3310469" y="4918173"/>
              <a:ext cx="143934" cy="208394"/>
            </a:xfrm>
            <a:prstGeom prst="arc">
              <a:avLst>
                <a:gd name="adj1" fmla="val 10940517"/>
                <a:gd name="adj2" fmla="val 0"/>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 name="Group 5"/>
          <p:cNvGrpSpPr/>
          <p:nvPr/>
        </p:nvGrpSpPr>
        <p:grpSpPr>
          <a:xfrm>
            <a:off x="170819" y="88572"/>
            <a:ext cx="8811226" cy="6587098"/>
            <a:chOff x="170819" y="88572"/>
            <a:chExt cx="8811226" cy="6587098"/>
          </a:xfrm>
        </p:grpSpPr>
        <p:pic>
          <p:nvPicPr>
            <p:cNvPr id="5" name="Picture 4"/>
            <p:cNvPicPr>
              <a:picLocks noChangeAspect="1"/>
            </p:cNvPicPr>
            <p:nvPr/>
          </p:nvPicPr>
          <p:blipFill>
            <a:blip r:embed="rId5">
              <a:biLevel thresh="75000"/>
            </a:blip>
            <a:stretch>
              <a:fillRect/>
            </a:stretch>
          </p:blipFill>
          <p:spPr>
            <a:xfrm>
              <a:off x="6134100" y="901700"/>
              <a:ext cx="533400" cy="533400"/>
            </a:xfrm>
            <a:prstGeom prst="rect">
              <a:avLst/>
            </a:prstGeom>
          </p:spPr>
        </p:pic>
        <p:pic>
          <p:nvPicPr>
            <p:cNvPr id="30" name="Picture 29"/>
            <p:cNvPicPr>
              <a:picLocks noChangeAspect="1"/>
            </p:cNvPicPr>
            <p:nvPr/>
          </p:nvPicPr>
          <p:blipFill>
            <a:blip r:embed="rId5">
              <a:duotone>
                <a:schemeClr val="accent1">
                  <a:shade val="45000"/>
                  <a:satMod val="135000"/>
                </a:schemeClr>
                <a:prstClr val="white"/>
              </a:duotone>
            </a:blip>
            <a:stretch>
              <a:fillRect/>
            </a:stretch>
          </p:blipFill>
          <p:spPr>
            <a:xfrm>
              <a:off x="2747479" y="2057400"/>
              <a:ext cx="533400" cy="533400"/>
            </a:xfrm>
            <a:prstGeom prst="rect">
              <a:avLst/>
            </a:prstGeom>
          </p:spPr>
        </p:pic>
        <p:pic>
          <p:nvPicPr>
            <p:cNvPr id="37" name="Picture 36"/>
            <p:cNvPicPr>
              <a:picLocks noChangeAspect="1"/>
            </p:cNvPicPr>
            <p:nvPr/>
          </p:nvPicPr>
          <p:blipFill>
            <a:blip r:embed="rId5">
              <a:duotone>
                <a:prstClr val="black"/>
                <a:srgbClr val="AC8FC1">
                  <a:tint val="45000"/>
                  <a:satMod val="400000"/>
                </a:srgbClr>
              </a:duotone>
            </a:blip>
            <a:stretch>
              <a:fillRect/>
            </a:stretch>
          </p:blipFill>
          <p:spPr>
            <a:xfrm>
              <a:off x="243874" y="3686388"/>
              <a:ext cx="533400" cy="533400"/>
            </a:xfrm>
            <a:prstGeom prst="rect">
              <a:avLst/>
            </a:prstGeom>
          </p:spPr>
        </p:pic>
        <p:pic>
          <p:nvPicPr>
            <p:cNvPr id="43" name="Picture 42"/>
            <p:cNvPicPr>
              <a:picLocks noChangeAspect="1"/>
            </p:cNvPicPr>
            <p:nvPr/>
          </p:nvPicPr>
          <p:blipFill>
            <a:blip r:embed="rId5">
              <a:duotone>
                <a:prstClr val="black"/>
                <a:srgbClr val="005DFF">
                  <a:tint val="45000"/>
                  <a:satMod val="400000"/>
                </a:srgbClr>
              </a:duotone>
            </a:blip>
            <a:stretch>
              <a:fillRect/>
            </a:stretch>
          </p:blipFill>
          <p:spPr>
            <a:xfrm>
              <a:off x="2819553" y="4627209"/>
              <a:ext cx="533400" cy="533400"/>
            </a:xfrm>
            <a:prstGeom prst="rect">
              <a:avLst/>
            </a:prstGeom>
          </p:spPr>
        </p:pic>
        <p:pic>
          <p:nvPicPr>
            <p:cNvPr id="51" name="Picture 50"/>
            <p:cNvPicPr>
              <a:picLocks noChangeAspect="1"/>
            </p:cNvPicPr>
            <p:nvPr/>
          </p:nvPicPr>
          <p:blipFill>
            <a:blip r:embed="rId5">
              <a:duotone>
                <a:prstClr val="black"/>
                <a:srgbClr val="7EFF60">
                  <a:tint val="45000"/>
                  <a:satMod val="400000"/>
                </a:srgbClr>
              </a:duotone>
            </a:blip>
            <a:stretch>
              <a:fillRect/>
            </a:stretch>
          </p:blipFill>
          <p:spPr>
            <a:xfrm>
              <a:off x="1955800" y="6142270"/>
              <a:ext cx="533400" cy="533400"/>
            </a:xfrm>
            <a:prstGeom prst="rect">
              <a:avLst/>
            </a:prstGeom>
          </p:spPr>
        </p:pic>
        <p:pic>
          <p:nvPicPr>
            <p:cNvPr id="52" name="Picture 51"/>
            <p:cNvPicPr>
              <a:picLocks noChangeAspect="1"/>
            </p:cNvPicPr>
            <p:nvPr/>
          </p:nvPicPr>
          <p:blipFill>
            <a:blip r:embed="rId5">
              <a:duotone>
                <a:prstClr val="black"/>
                <a:srgbClr val="FF66FF">
                  <a:tint val="45000"/>
                  <a:satMod val="400000"/>
                </a:srgbClr>
              </a:duotone>
            </a:blip>
            <a:stretch>
              <a:fillRect/>
            </a:stretch>
          </p:blipFill>
          <p:spPr>
            <a:xfrm>
              <a:off x="5045475" y="4517900"/>
              <a:ext cx="533400" cy="533400"/>
            </a:xfrm>
            <a:prstGeom prst="rect">
              <a:avLst/>
            </a:prstGeom>
          </p:spPr>
        </p:pic>
        <p:pic>
          <p:nvPicPr>
            <p:cNvPr id="53" name="Picture 52"/>
            <p:cNvPicPr>
              <a:picLocks noChangeAspect="1"/>
            </p:cNvPicPr>
            <p:nvPr/>
          </p:nvPicPr>
          <p:blipFill>
            <a:blip r:embed="rId5">
              <a:duotone>
                <a:prstClr val="black"/>
                <a:srgbClr val="88A6D9">
                  <a:tint val="45000"/>
                  <a:satMod val="400000"/>
                </a:srgbClr>
              </a:duotone>
            </a:blip>
            <a:stretch>
              <a:fillRect/>
            </a:stretch>
          </p:blipFill>
          <p:spPr>
            <a:xfrm>
              <a:off x="5747784" y="3529512"/>
              <a:ext cx="533400" cy="533400"/>
            </a:xfrm>
            <a:prstGeom prst="rect">
              <a:avLst/>
            </a:prstGeom>
          </p:spPr>
        </p:pic>
        <p:pic>
          <p:nvPicPr>
            <p:cNvPr id="54" name="Picture 53"/>
            <p:cNvPicPr>
              <a:picLocks noChangeAspect="1"/>
            </p:cNvPicPr>
            <p:nvPr/>
          </p:nvPicPr>
          <p:blipFill>
            <a:blip r:embed="rId5">
              <a:duotone>
                <a:schemeClr val="accent3">
                  <a:shade val="45000"/>
                  <a:satMod val="135000"/>
                </a:schemeClr>
                <a:prstClr val="white"/>
              </a:duotone>
            </a:blip>
            <a:stretch>
              <a:fillRect/>
            </a:stretch>
          </p:blipFill>
          <p:spPr>
            <a:xfrm>
              <a:off x="5624359" y="5765636"/>
              <a:ext cx="533400" cy="533400"/>
            </a:xfrm>
            <a:prstGeom prst="rect">
              <a:avLst/>
            </a:prstGeom>
          </p:spPr>
        </p:pic>
        <p:pic>
          <p:nvPicPr>
            <p:cNvPr id="55" name="Picture 54"/>
            <p:cNvPicPr>
              <a:picLocks noChangeAspect="1"/>
            </p:cNvPicPr>
            <p:nvPr/>
          </p:nvPicPr>
          <p:blipFill>
            <a:blip r:embed="rId5"/>
            <a:stretch>
              <a:fillRect/>
            </a:stretch>
          </p:blipFill>
          <p:spPr>
            <a:xfrm>
              <a:off x="7395125" y="6006772"/>
              <a:ext cx="533400" cy="533400"/>
            </a:xfrm>
            <a:prstGeom prst="rect">
              <a:avLst/>
            </a:prstGeom>
          </p:spPr>
        </p:pic>
        <p:pic>
          <p:nvPicPr>
            <p:cNvPr id="56" name="Picture 55"/>
            <p:cNvPicPr>
              <a:picLocks noChangeAspect="1"/>
            </p:cNvPicPr>
            <p:nvPr/>
          </p:nvPicPr>
          <p:blipFill>
            <a:blip r:embed="rId5">
              <a:duotone>
                <a:prstClr val="black"/>
                <a:srgbClr val="FF9A00">
                  <a:tint val="45000"/>
                  <a:satMod val="400000"/>
                </a:srgbClr>
              </a:duotone>
            </a:blip>
            <a:stretch>
              <a:fillRect/>
            </a:stretch>
          </p:blipFill>
          <p:spPr>
            <a:xfrm>
              <a:off x="5090959" y="88572"/>
              <a:ext cx="533400" cy="533400"/>
            </a:xfrm>
            <a:prstGeom prst="rect">
              <a:avLst/>
            </a:prstGeom>
          </p:spPr>
        </p:pic>
        <p:pic>
          <p:nvPicPr>
            <p:cNvPr id="57" name="Picture 56"/>
            <p:cNvPicPr>
              <a:picLocks noChangeAspect="1"/>
            </p:cNvPicPr>
            <p:nvPr/>
          </p:nvPicPr>
          <p:blipFill>
            <a:blip r:embed="rId5">
              <a:duotone>
                <a:prstClr val="black"/>
                <a:srgbClr val="928E00">
                  <a:tint val="45000"/>
                  <a:satMod val="400000"/>
                </a:srgbClr>
              </a:duotone>
            </a:blip>
            <a:stretch>
              <a:fillRect/>
            </a:stretch>
          </p:blipFill>
          <p:spPr>
            <a:xfrm>
              <a:off x="1396847" y="1435100"/>
              <a:ext cx="533400" cy="533400"/>
            </a:xfrm>
            <a:prstGeom prst="rect">
              <a:avLst/>
            </a:prstGeom>
          </p:spPr>
        </p:pic>
        <p:pic>
          <p:nvPicPr>
            <p:cNvPr id="58" name="Picture 57"/>
            <p:cNvPicPr>
              <a:picLocks noChangeAspect="1"/>
            </p:cNvPicPr>
            <p:nvPr/>
          </p:nvPicPr>
          <p:blipFill>
            <a:blip r:embed="rId5">
              <a:duotone>
                <a:prstClr val="black"/>
                <a:schemeClr val="tx2">
                  <a:tint val="45000"/>
                  <a:satMod val="400000"/>
                </a:schemeClr>
              </a:duotone>
            </a:blip>
            <a:stretch>
              <a:fillRect/>
            </a:stretch>
          </p:blipFill>
          <p:spPr>
            <a:xfrm>
              <a:off x="2747479" y="239839"/>
              <a:ext cx="533400" cy="533400"/>
            </a:xfrm>
            <a:prstGeom prst="rect">
              <a:avLst/>
            </a:prstGeom>
          </p:spPr>
        </p:pic>
        <p:pic>
          <p:nvPicPr>
            <p:cNvPr id="59" name="Picture 58"/>
            <p:cNvPicPr>
              <a:picLocks noChangeAspect="1"/>
            </p:cNvPicPr>
            <p:nvPr/>
          </p:nvPicPr>
          <p:blipFill>
            <a:blip r:embed="rId5">
              <a:duotone>
                <a:prstClr val="black"/>
                <a:schemeClr val="accent3">
                  <a:tint val="45000"/>
                  <a:satMod val="400000"/>
                </a:schemeClr>
              </a:duotone>
            </a:blip>
            <a:stretch>
              <a:fillRect/>
            </a:stretch>
          </p:blipFill>
          <p:spPr>
            <a:xfrm>
              <a:off x="4867522" y="2132363"/>
              <a:ext cx="533400" cy="533400"/>
            </a:xfrm>
            <a:prstGeom prst="rect">
              <a:avLst/>
            </a:prstGeom>
          </p:spPr>
        </p:pic>
        <p:pic>
          <p:nvPicPr>
            <p:cNvPr id="60" name="Picture 59"/>
            <p:cNvPicPr>
              <a:picLocks noChangeAspect="1"/>
            </p:cNvPicPr>
            <p:nvPr/>
          </p:nvPicPr>
          <p:blipFill>
            <a:blip r:embed="rId5">
              <a:duotone>
                <a:prstClr val="black"/>
                <a:srgbClr val="AEFE41">
                  <a:tint val="45000"/>
                  <a:satMod val="400000"/>
                </a:srgbClr>
              </a:duotone>
            </a:blip>
            <a:stretch>
              <a:fillRect/>
            </a:stretch>
          </p:blipFill>
          <p:spPr>
            <a:xfrm>
              <a:off x="8448645" y="2507738"/>
              <a:ext cx="533400" cy="533400"/>
            </a:xfrm>
            <a:prstGeom prst="rect">
              <a:avLst/>
            </a:prstGeom>
          </p:spPr>
        </p:pic>
        <p:pic>
          <p:nvPicPr>
            <p:cNvPr id="61" name="Picture 60"/>
            <p:cNvPicPr>
              <a:picLocks noChangeAspect="1"/>
            </p:cNvPicPr>
            <p:nvPr/>
          </p:nvPicPr>
          <p:blipFill>
            <a:blip r:embed="rId5">
              <a:duotone>
                <a:prstClr val="black"/>
                <a:srgbClr val="68FFF4">
                  <a:tint val="45000"/>
                  <a:satMod val="400000"/>
                </a:srgbClr>
              </a:duotone>
            </a:blip>
            <a:stretch>
              <a:fillRect/>
            </a:stretch>
          </p:blipFill>
          <p:spPr>
            <a:xfrm>
              <a:off x="8330689" y="3526653"/>
              <a:ext cx="533400" cy="533400"/>
            </a:xfrm>
            <a:prstGeom prst="rect">
              <a:avLst/>
            </a:prstGeom>
          </p:spPr>
        </p:pic>
        <p:pic>
          <p:nvPicPr>
            <p:cNvPr id="62" name="Picture 61"/>
            <p:cNvPicPr>
              <a:picLocks noChangeAspect="1"/>
            </p:cNvPicPr>
            <p:nvPr/>
          </p:nvPicPr>
          <p:blipFill>
            <a:blip r:embed="rId5">
              <a:duotone>
                <a:prstClr val="black"/>
                <a:schemeClr val="accent3">
                  <a:tint val="45000"/>
                  <a:satMod val="400000"/>
                </a:schemeClr>
              </a:duotone>
            </a:blip>
            <a:stretch>
              <a:fillRect/>
            </a:stretch>
          </p:blipFill>
          <p:spPr>
            <a:xfrm>
              <a:off x="170819" y="6006772"/>
              <a:ext cx="533400" cy="533400"/>
            </a:xfrm>
            <a:prstGeom prst="rect">
              <a:avLst/>
            </a:prstGeom>
          </p:spPr>
        </p:pic>
      </p:grpSp>
    </p:spTree>
    <p:extLst>
      <p:ext uri="{BB962C8B-B14F-4D97-AF65-F5344CB8AC3E}">
        <p14:creationId xmlns:p14="http://schemas.microsoft.com/office/powerpoint/2010/main" val="186561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200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4.72222E-6 3.7037E-6 L 0.11806 0.22037 " pathEditMode="relative" ptsTypes="AA">
                                      <p:cBhvr>
                                        <p:cTn id="48" dur="2000" fill="hold"/>
                                        <p:tgtEl>
                                          <p:spTgt spid="33"/>
                                        </p:tgtEl>
                                        <p:attrNameLst>
                                          <p:attrName>ppt_x</p:attrName>
                                          <p:attrName>ppt_y</p:attrName>
                                        </p:attrNameLst>
                                      </p:cBhvr>
                                    </p:animMotion>
                                  </p:childTnLst>
                                </p:cTn>
                              </p:par>
                            </p:childTnLst>
                          </p:cTn>
                        </p:par>
                        <p:par>
                          <p:cTn id="49" fill="hold">
                            <p:stCondLst>
                              <p:cond delay="2000"/>
                            </p:stCondLst>
                            <p:childTnLst>
                              <p:par>
                                <p:cTn id="50" presetID="0" presetClass="path" presetSubtype="0" accel="50000" decel="50000" fill="hold" grpId="1" nodeType="afterEffect">
                                  <p:stCondLst>
                                    <p:cond delay="1000"/>
                                  </p:stCondLst>
                                  <p:childTnLst>
                                    <p:animMotion origin="layout" path="M 8.88889E-6 -1.11111E-6 C -0.00416 -0.02176 -0.00624 -0.04468 -0.00833 -0.06667 C -0.01006 -0.08334 -0.01024 -0.09861 -0.01666 -0.11297 C -0.01718 -0.11736 -0.01701 -0.12199 -0.01805 -0.12593 C -0.0217 -0.13843 -0.03263 -0.14885 -0.04027 -0.15556 C -0.04635 -0.1676 -0.05538 -0.16829 -0.06527 -0.17037 C -0.07552 -0.16991 -0.08576 -0.17014 -0.09583 -0.16852 C -0.09756 -0.16829 -0.09861 -0.16597 -0.09999 -0.16482 C -0.10677 -0.16042 -0.11388 -0.1551 -0.12083 -0.15185 C -0.12326 -0.14236 -0.13038 -0.13866 -0.13333 -0.12963 C -0.13576 -0.12269 -0.13628 -0.1125 -0.14166 -0.10741 C -0.14444 -0.1051 -0.14722 -0.10255 -0.14999 -0.1 C -0.15138 -0.09885 -0.15416 -0.0963 -0.15416 -0.0963 C -0.15607 -0.08912 -0.15694 -0.08588 -0.16249 -0.08334 C -0.16562 -0.0713 -0.17222 -0.05972 -0.17222 -0.0463 " pathEditMode="relative" ptsTypes="ffffffffffffffA">
                                      <p:cBhvr>
                                        <p:cTn id="51" dur="1000" fill="hold"/>
                                        <p:tgtEl>
                                          <p:spTgt spid="34"/>
                                        </p:tgtEl>
                                        <p:attrNameLst>
                                          <p:attrName>ppt_x</p:attrName>
                                          <p:attrName>ppt_y</p:attrName>
                                        </p:attrNameLst>
                                      </p:cBhvr>
                                    </p:animMotion>
                                  </p:childTnLst>
                                </p:cTn>
                              </p:par>
                            </p:childTnLst>
                          </p:cTn>
                        </p:par>
                        <p:par>
                          <p:cTn id="52" fill="hold">
                            <p:stCondLst>
                              <p:cond delay="4000"/>
                            </p:stCondLst>
                            <p:childTnLst>
                              <p:par>
                                <p:cTn id="53" presetID="0" presetClass="path" presetSubtype="0" accel="50000" decel="50000" fill="hold" grpId="0" nodeType="afterEffect">
                                  <p:stCondLst>
                                    <p:cond delay="1000"/>
                                  </p:stCondLst>
                                  <p:childTnLst>
                                    <p:animMotion origin="layout" path="M -1.11111E-6 5.18519E-6 C 0.00417 0.00325 0.00834 0.00649 0.0125 0.01297 C 0.01667 0.01945 0.02205 0.02871 0.025 0.0389 C 0.02796 0.04908 0.02969 0.06366 0.03056 0.07408 C 0.03143 0.0845 0.03125 0.09191 0.03056 0.10186 C 0.02987 0.11181 0.029 0.12385 0.02639 0.13334 C 0.02379 0.14283 0.01945 0.15302 0.01528 0.15927 C 0.01112 0.16552 0.00625 0.16691 0.00139 0.17038 C -0.00347 0.17385 0.00365 0.17663 -0.01388 0.17964 C -0.03142 0.18265 -0.0842 0.19376 -0.10416 0.1889 C -0.12413 0.18404 -0.12847 0.15649 -0.13333 0.15001 " pathEditMode="relative" ptsTypes="aaaaaaaaaaA">
                                      <p:cBhvr>
                                        <p:cTn id="54" dur="1000" fill="hold"/>
                                        <p:tgtEl>
                                          <p:spTgt spid="31"/>
                                        </p:tgtEl>
                                        <p:attrNameLst>
                                          <p:attrName>ppt_x</p:attrName>
                                          <p:attrName>ppt_y</p:attrName>
                                        </p:attrNameLst>
                                      </p:cBhvr>
                                    </p:animMotion>
                                  </p:childTnLst>
                                </p:cTn>
                              </p:par>
                            </p:childTnLst>
                          </p:cTn>
                        </p:par>
                        <p:par>
                          <p:cTn id="55" fill="hold">
                            <p:stCondLst>
                              <p:cond delay="6000"/>
                            </p:stCondLst>
                            <p:childTnLst>
                              <p:par>
                                <p:cTn id="56" presetID="0" presetClass="path" presetSubtype="0" accel="50000" decel="50000" fill="hold" grpId="0" nodeType="afterEffect">
                                  <p:stCondLst>
                                    <p:cond delay="1000"/>
                                  </p:stCondLst>
                                  <p:childTnLst>
                                    <p:animMotion origin="layout" path="M -8.67362E-19 7.40741E-7 C -8.67362E-19 -0.01158 -8.67362E-19 -0.02315 0.00416 -0.03704 C 0.00833 -0.05093 0.01458 -0.07153 0.025 -0.08334 C 0.03541 -0.09514 0.05434 -0.10533 0.06666 -0.10741 C 0.07899 -0.1095 0.08836 -0.10186 0.09861 -0.0963 C 0.10885 -0.09075 0.11753 -0.08635 0.12777 -0.07408 C 0.13802 -0.06181 0.15086 -0.04468 0.15972 -0.02223 C 0.16857 0.00023 0.17708 0.04722 0.18055 0.06111 " pathEditMode="relative" ptsTypes="aaaaaaaA">
                                      <p:cBhvr>
                                        <p:cTn id="57" dur="1000" fill="hold"/>
                                        <p:tgtEl>
                                          <p:spTgt spid="32"/>
                                        </p:tgtEl>
                                        <p:attrNameLst>
                                          <p:attrName>ppt_x</p:attrName>
                                          <p:attrName>ppt_y</p:attrName>
                                        </p:attrNameLst>
                                      </p:cBhvr>
                                    </p:animMotion>
                                  </p:childTnLst>
                                </p:cTn>
                              </p:par>
                            </p:childTnLst>
                          </p:cTn>
                        </p:par>
                        <p:par>
                          <p:cTn id="58" fill="hold">
                            <p:stCondLst>
                              <p:cond delay="8000"/>
                            </p:stCondLst>
                            <p:childTnLst>
                              <p:par>
                                <p:cTn id="59" presetID="0" presetClass="path" presetSubtype="0" accel="50000" decel="50000" fill="hold" grpId="0" nodeType="afterEffect">
                                  <p:stCondLst>
                                    <p:cond delay="1000"/>
                                  </p:stCondLst>
                                  <p:childTnLst>
                                    <p:animMotion origin="layout" path="M -1.11111E-6 -3.7037E-6 C 0.00174 0.0125 0.00365 0.025 0.00695 0.03704 C 0.01024 0.04907 0.01389 0.06018 0.01945 0.07222 C 0.025 0.08426 0.03108 0.09722 0.04028 0.10926 C 0.04948 0.1213 0.06233 0.13495 0.075 0.14444 C 0.08767 0.15393 0.10208 0.16366 0.11667 0.16667 C 0.13125 0.16968 0.14948 0.16551 0.1625 0.16296 C 0.17552 0.16042 0.1849 0.15602 0.19445 0.15185 " pathEditMode="relative" ptsTypes="aaaaaaaA">
                                      <p:cBhvr>
                                        <p:cTn id="60" dur="1000" fill="hold"/>
                                        <p:tgtEl>
                                          <p:spTgt spid="36"/>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0" nodeType="clickEffect">
                                  <p:stCondLst>
                                    <p:cond delay="0"/>
                                  </p:stCondLst>
                                  <p:childTnLst>
                                    <p:animMotion origin="layout" path="M -2.77778E-6 -3.7037E-7 L -0.0875 -0.29144 " pathEditMode="relative" ptsTypes="AA">
                                      <p:cBhvr>
                                        <p:cTn id="64" dur="2000" fill="hold"/>
                                        <p:tgtEl>
                                          <p:spTgt spid="35"/>
                                        </p:tgtEl>
                                        <p:attrNameLst>
                                          <p:attrName>ppt_x</p:attrName>
                                          <p:attrName>ppt_y</p:attrName>
                                        </p:attrNameLst>
                                      </p:cBhvr>
                                    </p:animMotion>
                                  </p:childTnLst>
                                </p:cTn>
                              </p:par>
                            </p:childTnLst>
                          </p:cTn>
                        </p:par>
                        <p:par>
                          <p:cTn id="65" fill="hold">
                            <p:stCondLst>
                              <p:cond delay="2000"/>
                            </p:stCondLst>
                            <p:childTnLst>
                              <p:par>
                                <p:cTn id="66" presetID="53" presetClass="exit" presetSubtype="32" fill="hold" nodeType="afterEffect">
                                  <p:stCondLst>
                                    <p:cond delay="0"/>
                                  </p:stCondLst>
                                  <p:childTnLst>
                                    <p:anim calcmode="lin" valueType="num">
                                      <p:cBhvr>
                                        <p:cTn id="67" dur="1000"/>
                                        <p:tgtEl>
                                          <p:spTgt spid="45"/>
                                        </p:tgtEl>
                                        <p:attrNameLst>
                                          <p:attrName>ppt_w</p:attrName>
                                        </p:attrNameLst>
                                      </p:cBhvr>
                                      <p:tavLst>
                                        <p:tav tm="0">
                                          <p:val>
                                            <p:strVal val="ppt_w"/>
                                          </p:val>
                                        </p:tav>
                                        <p:tav tm="100000">
                                          <p:val>
                                            <p:fltVal val="0"/>
                                          </p:val>
                                        </p:tav>
                                      </p:tavLst>
                                    </p:anim>
                                    <p:anim calcmode="lin" valueType="num">
                                      <p:cBhvr>
                                        <p:cTn id="68" dur="1000"/>
                                        <p:tgtEl>
                                          <p:spTgt spid="45"/>
                                        </p:tgtEl>
                                        <p:attrNameLst>
                                          <p:attrName>ppt_h</p:attrName>
                                        </p:attrNameLst>
                                      </p:cBhvr>
                                      <p:tavLst>
                                        <p:tav tm="0">
                                          <p:val>
                                            <p:strVal val="ppt_h"/>
                                          </p:val>
                                        </p:tav>
                                        <p:tav tm="100000">
                                          <p:val>
                                            <p:fltVal val="0"/>
                                          </p:val>
                                        </p:tav>
                                      </p:tavLst>
                                    </p:anim>
                                    <p:animEffect transition="out" filter="fade">
                                      <p:cBhvr>
                                        <p:cTn id="69" dur="1000"/>
                                        <p:tgtEl>
                                          <p:spTgt spid="45"/>
                                        </p:tgtEl>
                                      </p:cBhvr>
                                    </p:animEffect>
                                    <p:set>
                                      <p:cBhvr>
                                        <p:cTn id="70" dur="1" fill="hold">
                                          <p:stCondLst>
                                            <p:cond delay="999"/>
                                          </p:stCondLst>
                                        </p:cTn>
                                        <p:tgtEl>
                                          <p:spTgt spid="45"/>
                                        </p:tgtEl>
                                        <p:attrNameLst>
                                          <p:attrName>style.visibility</p:attrName>
                                        </p:attrNameLst>
                                      </p:cBhvr>
                                      <p:to>
                                        <p:strVal val="hidden"/>
                                      </p:to>
                                    </p:set>
                                  </p:childTnLst>
                                </p:cTn>
                              </p:par>
                              <p:par>
                                <p:cTn id="71" presetID="53" presetClass="entr" presetSubtype="16"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par>
                                <p:cTn id="76" presetID="19" presetClass="emph" presetSubtype="0" fill="hold" grpId="0" nodeType="withEffect">
                                  <p:stCondLst>
                                    <p:cond delay="0"/>
                                  </p:stCondLst>
                                  <p:childTnLst>
                                    <p:animClr clrSpc="rgb" dir="cw">
                                      <p:cBhvr override="childStyle">
                                        <p:cTn id="77" dur="500" fill="hold"/>
                                        <p:tgtEl>
                                          <p:spTgt spid="4"/>
                                        </p:tgtEl>
                                        <p:attrNameLst>
                                          <p:attrName>style.color</p:attrName>
                                        </p:attrNameLst>
                                      </p:cBhvr>
                                      <p:to>
                                        <a:srgbClr val="FFFF66"/>
                                      </p:to>
                                    </p:animClr>
                                    <p:animClr clrSpc="rgb" dir="cw">
                                      <p:cBhvr>
                                        <p:cTn id="78" dur="500" fill="hold"/>
                                        <p:tgtEl>
                                          <p:spTgt spid="4"/>
                                        </p:tgtEl>
                                        <p:attrNameLst>
                                          <p:attrName>fillcolor</p:attrName>
                                        </p:attrNameLst>
                                      </p:cBhvr>
                                      <p:to>
                                        <a:srgbClr val="FFFF66"/>
                                      </p:to>
                                    </p:animClr>
                                    <p:set>
                                      <p:cBhvr>
                                        <p:cTn id="79" dur="500" fill="hold"/>
                                        <p:tgtEl>
                                          <p:spTgt spid="4"/>
                                        </p:tgtEl>
                                        <p:attrNameLst>
                                          <p:attrName>fill.type</p:attrName>
                                        </p:attrNameLst>
                                      </p:cBhvr>
                                      <p:to>
                                        <p:strVal val="solid"/>
                                      </p:to>
                                    </p:set>
                                    <p:set>
                                      <p:cBhvr>
                                        <p:cTn id="80" dur="500" fill="hold"/>
                                        <p:tgtEl>
                                          <p:spTgt spid="4"/>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heel(1)">
                                      <p:cBhvr>
                                        <p:cTn id="85" dur="200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20" presetClass="entr" presetSubtype="0"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edge">
                                      <p:cBhvr>
                                        <p:cTn id="9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31" grpId="0"/>
      <p:bldP spid="32" grpId="0"/>
      <p:bldP spid="33" grpId="0"/>
      <p:bldP spid="34" grpId="1"/>
      <p:bldP spid="35" grpId="0"/>
      <p:bldP spid="36" grpId="0"/>
      <p:bldP spid="3" grpId="0" animBg="1"/>
      <p:bldP spid="38" grpId="0" animBg="1"/>
      <p:bldP spid="39" grpId="0" animBg="1"/>
      <p:bldP spid="40" grpId="0" animBg="1"/>
      <p:bldP spid="41"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36600"/>
            <a:ext cx="6508377" cy="762000"/>
          </a:xfrm>
        </p:spPr>
        <p:txBody>
          <a:bodyPr/>
          <a:lstStyle/>
          <a:p>
            <a:r>
              <a:rPr lang="en-US" dirty="0"/>
              <a:t>Campus Resources</a:t>
            </a:r>
          </a:p>
        </p:txBody>
      </p:sp>
      <p:pic>
        <p:nvPicPr>
          <p:cNvPr id="4" name="Picture 2" descr="http://pawprint.cornell.edu/sites/all/themes/pawprint_theme/media/P.2.Skor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20134">
            <a:off x="3769814" y="2795764"/>
            <a:ext cx="4771821" cy="32298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Content Placeholder 2"/>
          <p:cNvSpPr txBox="1">
            <a:spLocks/>
          </p:cNvSpPr>
          <p:nvPr/>
        </p:nvSpPr>
        <p:spPr>
          <a:xfrm>
            <a:off x="457198" y="1930400"/>
            <a:ext cx="3149601" cy="4513263"/>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indent="0">
              <a:buFont typeface="Wingdings 2" pitchFamily="18" charset="2"/>
              <a:buNone/>
            </a:pPr>
            <a:r>
              <a:rPr lang="en-US" sz="2400" b="1" dirty="0">
                <a:latin typeface="Letter Gothic" pitchFamily="49" charset="0"/>
                <a:cs typeface="Courier New" panose="02070309020205020404" pitchFamily="49" charset="0"/>
              </a:rPr>
              <a:t>“If you learn anything… please learn to ask for help. It is a sign of wisdom and strength.”</a:t>
            </a:r>
          </a:p>
          <a:p>
            <a:pPr marL="0" indent="0" algn="ctr">
              <a:buFont typeface="Wingdings 2" pitchFamily="18" charset="2"/>
              <a:buNone/>
            </a:pPr>
            <a:r>
              <a:rPr lang="en-US" sz="2800" b="1" dirty="0">
                <a:latin typeface="Calibri" panose="020F0502020204030204" pitchFamily="34" charset="0"/>
              </a:rPr>
              <a:t>-</a:t>
            </a:r>
            <a:r>
              <a:rPr lang="en-US" sz="2400" b="1" dirty="0">
                <a:latin typeface="Calibri" panose="020F0502020204030204" pitchFamily="34" charset="0"/>
              </a:rPr>
              <a:t>David </a:t>
            </a:r>
            <a:r>
              <a:rPr lang="en-US" sz="2400" b="1" dirty="0" err="1">
                <a:latin typeface="Calibri" panose="020F0502020204030204" pitchFamily="34" charset="0"/>
              </a:rPr>
              <a:t>Skorton</a:t>
            </a:r>
            <a:r>
              <a:rPr lang="en-US" sz="2400" b="1" dirty="0">
                <a:latin typeface="Calibri" panose="020F0502020204030204" pitchFamily="34" charset="0"/>
              </a:rPr>
              <a:t>, 12</a:t>
            </a:r>
            <a:r>
              <a:rPr lang="en-US" sz="2400" b="1" baseline="30000" dirty="0">
                <a:latin typeface="Calibri" panose="020F0502020204030204" pitchFamily="34" charset="0"/>
              </a:rPr>
              <a:t>th</a:t>
            </a:r>
            <a:r>
              <a:rPr lang="en-US" sz="2400" b="1" dirty="0">
                <a:latin typeface="Calibri" panose="020F0502020204030204" pitchFamily="34" charset="0"/>
              </a:rPr>
              <a:t> President of Cornell University</a:t>
            </a:r>
          </a:p>
          <a:p>
            <a:pPr marL="0" indent="0">
              <a:buFont typeface="Wingdings 2" pitchFamily="18" charset="2"/>
              <a:buNone/>
            </a:pPr>
            <a:endParaRPr lang="en-US" dirty="0"/>
          </a:p>
        </p:txBody>
      </p:sp>
      <p:pic>
        <p:nvPicPr>
          <p:cNvPr id="7" name="Picture 6"/>
          <p:cNvPicPr>
            <a:picLocks noChangeAspect="1"/>
          </p:cNvPicPr>
          <p:nvPr/>
        </p:nvPicPr>
        <p:blipFill rotWithShape="1">
          <a:blip r:embed="rId4"/>
          <a:srcRect l="-1" r="67908"/>
          <a:stretch/>
        </p:blipFill>
        <p:spPr>
          <a:xfrm>
            <a:off x="7395125" y="460860"/>
            <a:ext cx="1320220" cy="1281196"/>
          </a:xfrm>
          <a:prstGeom prst="rect">
            <a:avLst/>
          </a:prstGeom>
        </p:spPr>
      </p:pic>
    </p:spTree>
    <p:extLst>
      <p:ext uri="{BB962C8B-B14F-4D97-AF65-F5344CB8AC3E}">
        <p14:creationId xmlns:p14="http://schemas.microsoft.com/office/powerpoint/2010/main" val="208755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65576" y="190500"/>
            <a:ext cx="2000624" cy="1714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1172627"/>
            <a:ext cx="9271000" cy="3957530"/>
          </a:xfrm>
          <a:prstGeom prst="rect">
            <a:avLst/>
          </a:prstGeom>
          <a:solidFill>
            <a:srgbClr val="C1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266700"/>
            <a:ext cx="6508377" cy="596900"/>
          </a:xfrm>
        </p:spPr>
        <p:txBody>
          <a:bodyPr/>
          <a:lstStyle/>
          <a:p>
            <a:r>
              <a:rPr lang="en-US" dirty="0"/>
              <a:t>Other support services: </a:t>
            </a:r>
          </a:p>
        </p:txBody>
      </p:sp>
      <p:pic>
        <p:nvPicPr>
          <p:cNvPr id="4" name="Picture 3" descr="C:\Users\mh265\AppData\Local\Microsoft\Windows\Temporary Internet Files\Content.Outlook\FJ4MYXDB\Office of Student and Community Suppor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96" t="10740" r="31574" b="30677"/>
          <a:stretch/>
        </p:blipFill>
        <p:spPr bwMode="auto">
          <a:xfrm>
            <a:off x="6314432" y="1446132"/>
            <a:ext cx="2609306" cy="3511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640656" y="5176724"/>
            <a:ext cx="2168782" cy="1477328"/>
          </a:xfrm>
          <a:prstGeom prst="rect">
            <a:avLst/>
          </a:prstGeom>
          <a:noFill/>
        </p:spPr>
        <p:txBody>
          <a:bodyPr wrap="square" rtlCol="0">
            <a:spAutoFit/>
          </a:bodyPr>
          <a:lstStyle/>
          <a:p>
            <a:pPr algn="ctr"/>
            <a:r>
              <a:rPr lang="en-US" b="1" dirty="0">
                <a:latin typeface="Calibri" panose="020F0502020204030204" pitchFamily="34" charset="0"/>
              </a:rPr>
              <a:t>Dean of Students &amp; Office of Student Support: 200 Willard Straight Hall &amp; </a:t>
            </a:r>
          </a:p>
          <a:p>
            <a:pPr algn="ctr"/>
            <a:r>
              <a:rPr lang="en-US" b="1" dirty="0">
                <a:latin typeface="Calibri" panose="020F0502020204030204" pitchFamily="34" charset="0"/>
              </a:rPr>
              <a:t>EARS, 213 WSH</a:t>
            </a:r>
          </a:p>
        </p:txBody>
      </p:sp>
      <p:pic>
        <p:nvPicPr>
          <p:cNvPr id="6" name="Picture 2" descr="C:\Users\mh265\AppData\Local\Microsoft\Windows\Temporary Internet Files\Content.Outlook\FJ4MYXDB\IMG_005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78" r="31478" b="26182"/>
          <a:stretch/>
        </p:blipFill>
        <p:spPr bwMode="auto">
          <a:xfrm>
            <a:off x="3258668" y="1446131"/>
            <a:ext cx="2811854" cy="35114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3458258" y="5176724"/>
            <a:ext cx="2250622" cy="1477328"/>
          </a:xfrm>
          <a:prstGeom prst="rect">
            <a:avLst/>
          </a:prstGeom>
          <a:noFill/>
        </p:spPr>
        <p:txBody>
          <a:bodyPr wrap="square" rtlCol="0">
            <a:spAutoFit/>
          </a:bodyPr>
          <a:lstStyle/>
          <a:p>
            <a:pPr algn="ctr"/>
            <a:r>
              <a:rPr lang="en-US" b="1" dirty="0">
                <a:latin typeface="Calibri" panose="020F0502020204030204" pitchFamily="34" charset="0"/>
              </a:rPr>
              <a:t>Cornell Center for Intercultural Dialogue &amp; LGBT Resource Center - 626 Thurston Avenue</a:t>
            </a:r>
          </a:p>
        </p:txBody>
      </p:sp>
      <p:pic>
        <p:nvPicPr>
          <p:cNvPr id="8" name="Picture 4" descr="C:\Users\mh265\AppData\Local\Microsoft\Windows\Temporary Internet Files\Content.Outlook\FJ4MYXDB\IMG_005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024" t="6138" r="24484" b="13334"/>
          <a:stretch/>
        </p:blipFill>
        <p:spPr bwMode="auto">
          <a:xfrm>
            <a:off x="246647" y="1446131"/>
            <a:ext cx="2760553" cy="3511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457199" y="5315224"/>
            <a:ext cx="2168782" cy="1200329"/>
          </a:xfrm>
          <a:prstGeom prst="rect">
            <a:avLst/>
          </a:prstGeom>
          <a:noFill/>
        </p:spPr>
        <p:txBody>
          <a:bodyPr wrap="square" rtlCol="0">
            <a:spAutoFit/>
          </a:bodyPr>
          <a:lstStyle/>
          <a:p>
            <a:pPr algn="ctr"/>
            <a:r>
              <a:rPr lang="en-US" b="1" dirty="0">
                <a:latin typeface="Calibri" panose="020F0502020204030204" pitchFamily="34" charset="0"/>
              </a:rPr>
              <a:t>International Students and Scholars Office</a:t>
            </a:r>
          </a:p>
          <a:p>
            <a:pPr algn="ctr"/>
            <a:r>
              <a:rPr lang="en-US" b="1" dirty="0">
                <a:latin typeface="Calibri" panose="020F0502020204030204" pitchFamily="34" charset="0"/>
              </a:rPr>
              <a:t>B-50 Caldwell Hall </a:t>
            </a:r>
          </a:p>
        </p:txBody>
      </p:sp>
    </p:spTree>
    <p:extLst>
      <p:ext uri="{BB962C8B-B14F-4D97-AF65-F5344CB8AC3E}">
        <p14:creationId xmlns:p14="http://schemas.microsoft.com/office/powerpoint/2010/main" val="153049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Users\mh265\AppData\Local\Microsoft\Windows\Temporary Internet Files\Content.Outlook\FJ4MYXDB\IMG_00471 (2).JPG">
            <a:hlinkClick r:id="" action="ppaction://noaction"/>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9894" b="9894"/>
          <a:stretch>
            <a:fillRect/>
          </a:stretch>
        </p:blipFill>
        <p:spPr bwMode="auto">
          <a:xfrm>
            <a:off x="457199" y="914400"/>
            <a:ext cx="6508377" cy="39163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2118638" y="5151330"/>
            <a:ext cx="3507462" cy="1200329"/>
          </a:xfrm>
          <a:prstGeom prst="rect">
            <a:avLst/>
          </a:prstGeom>
          <a:noFill/>
        </p:spPr>
        <p:txBody>
          <a:bodyPr wrap="square" rtlCol="0">
            <a:spAutoFit/>
          </a:bodyPr>
          <a:lstStyle/>
          <a:p>
            <a:pPr algn="ctr"/>
            <a:r>
              <a:rPr lang="en-US" b="1" dirty="0">
                <a:latin typeface="Calibri" panose="020F0502020204030204" pitchFamily="34" charset="0"/>
              </a:rPr>
              <a:t>Learning Strategies Center</a:t>
            </a:r>
          </a:p>
          <a:p>
            <a:pPr algn="ctr"/>
            <a:r>
              <a:rPr lang="en-US" b="1" dirty="0">
                <a:latin typeface="Calibri" panose="020F0502020204030204" pitchFamily="34" charset="0"/>
              </a:rPr>
              <a:t>420 CCC </a:t>
            </a:r>
          </a:p>
          <a:p>
            <a:pPr algn="ctr"/>
            <a:r>
              <a:rPr lang="en-US" b="1" dirty="0">
                <a:latin typeface="Calibri" panose="020F0502020204030204" pitchFamily="34" charset="0"/>
              </a:rPr>
              <a:t>Supplemental courses, workshops, tutoring, study skills resources</a:t>
            </a:r>
          </a:p>
        </p:txBody>
      </p:sp>
      <p:pic>
        <p:nvPicPr>
          <p:cNvPr id="7" name="Picture 6"/>
          <p:cNvPicPr>
            <a:picLocks noChangeAspect="1"/>
          </p:cNvPicPr>
          <p:nvPr/>
        </p:nvPicPr>
        <p:blipFill rotWithShape="1">
          <a:blip r:embed="rId4"/>
          <a:srcRect l="-1" r="67908"/>
          <a:stretch/>
        </p:blipFill>
        <p:spPr>
          <a:xfrm>
            <a:off x="7395125" y="460860"/>
            <a:ext cx="1320220" cy="1281196"/>
          </a:xfrm>
          <a:prstGeom prst="rect">
            <a:avLst/>
          </a:prstGeom>
        </p:spPr>
      </p:pic>
    </p:spTree>
    <p:extLst>
      <p:ext uri="{BB962C8B-B14F-4D97-AF65-F5344CB8AC3E}">
        <p14:creationId xmlns:p14="http://schemas.microsoft.com/office/powerpoint/2010/main" val="4023752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 1700 Maximizing Individual Success</a:t>
            </a:r>
          </a:p>
        </p:txBody>
      </p:sp>
      <p:sp>
        <p:nvSpPr>
          <p:cNvPr id="3" name="Content Placeholder 2"/>
          <p:cNvSpPr>
            <a:spLocks noGrp="1"/>
          </p:cNvSpPr>
          <p:nvPr>
            <p:ph idx="1"/>
          </p:nvPr>
        </p:nvSpPr>
        <p:spPr/>
        <p:txBody>
          <a:bodyPr>
            <a:normAutofit fontScale="92500" lnSpcReduction="10000"/>
          </a:bodyPr>
          <a:lstStyle/>
          <a:p>
            <a:r>
              <a:rPr lang="en-US" sz="2100" b="1" i="1" dirty="0"/>
              <a:t>7 week class, August 23 – October 12, Monday/Wednesday, 10:10 – 11:00 am </a:t>
            </a:r>
          </a:p>
          <a:p>
            <a:r>
              <a:rPr lang="en-US" sz="2100" b="1" i="1" dirty="0"/>
              <a:t>Location: B02 WARREN HALL</a:t>
            </a:r>
          </a:p>
          <a:p>
            <a:r>
              <a:rPr lang="en-US" dirty="0"/>
              <a:t>Designed to provide information and skills to thrive at Cornell; not just survive. Students learn about different ways to think about studying, managing time, identify strengths, and keep healthy, and build networks in order to improve their transition to college.</a:t>
            </a:r>
          </a:p>
          <a:p>
            <a:r>
              <a:rPr lang="en-US" dirty="0"/>
              <a:t>Instructors:  Jed Sparks, Jennifer </a:t>
            </a:r>
            <a:r>
              <a:rPr lang="en-US" dirty="0" err="1"/>
              <a:t>DeRosa</a:t>
            </a:r>
            <a:r>
              <a:rPr lang="en-US" dirty="0"/>
              <a:t>, Lisa Ryan, Cate Thompson</a:t>
            </a:r>
          </a:p>
          <a:p>
            <a:pPr marL="0" indent="0">
              <a:buNone/>
            </a:pPr>
            <a:endParaRPr lang="en-US" dirty="0"/>
          </a:p>
          <a:p>
            <a:endParaRPr lang="en-US" dirty="0"/>
          </a:p>
        </p:txBody>
      </p:sp>
      <p:pic>
        <p:nvPicPr>
          <p:cNvPr id="4" name="Picture 3">
            <a:extLst>
              <a:ext uri="{FF2B5EF4-FFF2-40B4-BE49-F238E27FC236}">
                <a16:creationId xmlns:a16="http://schemas.microsoft.com/office/drawing/2014/main" id="{F04755F2-52F2-7C4D-805E-CA5FCEEC5527}"/>
              </a:ext>
            </a:extLst>
          </p:cNvPr>
          <p:cNvPicPr>
            <a:picLocks noChangeAspect="1"/>
          </p:cNvPicPr>
          <p:nvPr/>
        </p:nvPicPr>
        <p:blipFill rotWithShape="1">
          <a:blip r:embed="rId3"/>
          <a:srcRect l="-1" r="67908"/>
          <a:stretch/>
        </p:blipFill>
        <p:spPr>
          <a:xfrm>
            <a:off x="7395125" y="460860"/>
            <a:ext cx="1320220" cy="1281196"/>
          </a:xfrm>
          <a:prstGeom prst="rect">
            <a:avLst/>
          </a:prstGeom>
        </p:spPr>
      </p:pic>
    </p:spTree>
    <p:extLst>
      <p:ext uri="{BB962C8B-B14F-4D97-AF65-F5344CB8AC3E}">
        <p14:creationId xmlns:p14="http://schemas.microsoft.com/office/powerpoint/2010/main" val="282827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78100" y="1266805"/>
            <a:ext cx="3175000" cy="2552700"/>
          </a:xfrm>
          <a:prstGeom prst="rect">
            <a:avLst/>
          </a:prstGeom>
        </p:spPr>
      </p:pic>
      <p:sp>
        <p:nvSpPr>
          <p:cNvPr id="2" name="Title 1"/>
          <p:cNvSpPr>
            <a:spLocks noGrp="1"/>
          </p:cNvSpPr>
          <p:nvPr>
            <p:ph type="title"/>
          </p:nvPr>
        </p:nvSpPr>
        <p:spPr>
          <a:xfrm>
            <a:off x="1013748" y="4991100"/>
            <a:ext cx="6508377" cy="1143000"/>
          </a:xfrm>
        </p:spPr>
        <p:txBody>
          <a:bodyPr/>
          <a:lstStyle/>
          <a:p>
            <a:pPr algn="ctr"/>
            <a:r>
              <a:rPr lang="en-US" sz="7200" dirty="0"/>
              <a:t>Questions?</a:t>
            </a:r>
            <a:br>
              <a:rPr lang="en-US" sz="7200" dirty="0"/>
            </a:br>
            <a:r>
              <a:rPr lang="en-US" sz="7200" dirty="0"/>
              <a:t>(ask away!) </a:t>
            </a:r>
          </a:p>
        </p:txBody>
      </p:sp>
      <p:pic>
        <p:nvPicPr>
          <p:cNvPr id="4" name="Picture 3"/>
          <p:cNvPicPr>
            <a:picLocks noChangeAspect="1"/>
          </p:cNvPicPr>
          <p:nvPr/>
        </p:nvPicPr>
        <p:blipFill rotWithShape="1">
          <a:blip r:embed="rId4"/>
          <a:srcRect l="-1" r="67908"/>
          <a:stretch/>
        </p:blipFill>
        <p:spPr>
          <a:xfrm>
            <a:off x="7395125" y="460860"/>
            <a:ext cx="1320220" cy="1281196"/>
          </a:xfrm>
          <a:prstGeom prst="rect">
            <a:avLst/>
          </a:prstGeom>
        </p:spPr>
      </p:pic>
    </p:spTree>
    <p:extLst>
      <p:ext uri="{BB962C8B-B14F-4D97-AF65-F5344CB8AC3E}">
        <p14:creationId xmlns:p14="http://schemas.microsoft.com/office/powerpoint/2010/main" val="1070252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5400" y="190500"/>
            <a:ext cx="1320800" cy="134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46100" y="320373"/>
            <a:ext cx="8077200" cy="892552"/>
          </a:xfrm>
          <a:prstGeom prst="rect">
            <a:avLst/>
          </a:prstGeom>
        </p:spPr>
        <p:txBody>
          <a:bodyPr wrap="square">
            <a:spAutoFit/>
          </a:bodyPr>
          <a:lstStyle/>
          <a:p>
            <a:r>
              <a:rPr lang="nl-NL" dirty="0"/>
              <a:t> </a:t>
            </a:r>
            <a:r>
              <a:rPr lang="nl-NL" sz="2800" b="1" i="1" dirty="0" err="1">
                <a:solidFill>
                  <a:srgbClr val="FF0000"/>
                </a:solidFill>
              </a:rPr>
              <a:t>Faculty</a:t>
            </a:r>
            <a:r>
              <a:rPr lang="nl-NL" sz="2800" b="1" i="1" dirty="0">
                <a:solidFill>
                  <a:srgbClr val="FF0000"/>
                </a:solidFill>
              </a:rPr>
              <a:t> Advisor Meetings in Riley-</a:t>
            </a:r>
            <a:r>
              <a:rPr lang="nl-NL" sz="2800" b="1" i="1" dirty="0" err="1">
                <a:solidFill>
                  <a:srgbClr val="FF0000"/>
                </a:solidFill>
              </a:rPr>
              <a:t>Robb</a:t>
            </a:r>
            <a:r>
              <a:rPr lang="nl-NL" sz="2800" b="1" i="1" dirty="0">
                <a:solidFill>
                  <a:srgbClr val="FF0000"/>
                </a:solidFill>
              </a:rPr>
              <a:t> Hall</a:t>
            </a:r>
          </a:p>
          <a:p>
            <a:endParaRPr lang="nl-NL" sz="2400" dirty="0"/>
          </a:p>
        </p:txBody>
      </p:sp>
      <p:sp>
        <p:nvSpPr>
          <p:cNvPr id="5" name="TextBox 4">
            <a:extLst>
              <a:ext uri="{FF2B5EF4-FFF2-40B4-BE49-F238E27FC236}">
                <a16:creationId xmlns:a16="http://schemas.microsoft.com/office/drawing/2014/main" id="{9825DD31-E45C-324D-B120-1B49BA9DAA8C}"/>
              </a:ext>
            </a:extLst>
          </p:cNvPr>
          <p:cNvSpPr txBox="1"/>
          <p:nvPr/>
        </p:nvSpPr>
        <p:spPr>
          <a:xfrm>
            <a:off x="691662" y="1212925"/>
            <a:ext cx="7620000" cy="4941690"/>
          </a:xfrm>
          <a:prstGeom prst="rect">
            <a:avLst/>
          </a:prstGeom>
          <a:noFill/>
        </p:spPr>
        <p:txBody>
          <a:bodyPr wrap="square" rtlCol="0">
            <a:spAutoFit/>
          </a:bodyPr>
          <a:lstStyle/>
          <a:p>
            <a:r>
              <a:rPr lang="en-US" dirty="0"/>
              <a:t> </a:t>
            </a:r>
          </a:p>
          <a:p>
            <a:r>
              <a:rPr lang="en-US" dirty="0"/>
              <a:t>	</a:t>
            </a:r>
            <a:r>
              <a:rPr lang="en-US" u="sng" dirty="0"/>
              <a:t>Faculty Advisor</a:t>
            </a:r>
            <a:r>
              <a:rPr lang="en-US" dirty="0"/>
              <a:t>		</a:t>
            </a:r>
            <a:r>
              <a:rPr lang="en-US" u="sng" dirty="0"/>
              <a:t>Meeting Place in Riley-Robb Hall</a:t>
            </a:r>
            <a:endParaRPr lang="en-US" dirty="0"/>
          </a:p>
          <a:p>
            <a:r>
              <a:rPr lang="en-US" dirty="0"/>
              <a:t>	B. </a:t>
            </a:r>
            <a:r>
              <a:rPr lang="en-US" dirty="0" err="1"/>
              <a:t>Ahner</a:t>
            </a:r>
            <a:r>
              <a:rPr lang="en-US" dirty="0"/>
              <a:t>		other time arranged</a:t>
            </a:r>
          </a:p>
          <a:p>
            <a:r>
              <a:rPr lang="en-US" dirty="0"/>
              <a:t>	L. </a:t>
            </a:r>
            <a:r>
              <a:rPr lang="en-US" dirty="0" err="1"/>
              <a:t>Aristilde</a:t>
            </a:r>
            <a:r>
              <a:rPr lang="en-US" dirty="0"/>
              <a:t>		Room 205</a:t>
            </a:r>
          </a:p>
          <a:p>
            <a:r>
              <a:rPr lang="en-US" dirty="0"/>
              <a:t>	B. Barstow		Room 228</a:t>
            </a:r>
          </a:p>
          <a:p>
            <a:r>
              <a:rPr lang="en-US" dirty="0"/>
              <a:t>	A. </a:t>
            </a:r>
            <a:r>
              <a:rPr lang="en-US" dirty="0" err="1"/>
              <a:t>Datta</a:t>
            </a:r>
            <a:r>
              <a:rPr lang="en-US" dirty="0"/>
              <a:t>		Room 217</a:t>
            </a:r>
          </a:p>
          <a:p>
            <a:r>
              <a:rPr lang="en-US" dirty="0"/>
              <a:t>	K. Gebremedhin	Room 304</a:t>
            </a:r>
          </a:p>
          <a:p>
            <a:r>
              <a:rPr lang="en-US" dirty="0"/>
              <a:t>	P. Hess			Room 202</a:t>
            </a:r>
          </a:p>
          <a:p>
            <a:r>
              <a:rPr lang="en-US" dirty="0"/>
              <a:t>	J. Hunter		Room 400</a:t>
            </a:r>
          </a:p>
          <a:p>
            <a:r>
              <a:rPr lang="en-US" dirty="0"/>
              <a:t>	D. Luo			Room 317</a:t>
            </a:r>
          </a:p>
          <a:p>
            <a:r>
              <a:rPr lang="en-US" dirty="0"/>
              <a:t>	M. Ma (with J. March)	Room 235</a:t>
            </a:r>
          </a:p>
          <a:p>
            <a:r>
              <a:rPr lang="en-US" dirty="0"/>
              <a:t>	J. March		Room 235</a:t>
            </a:r>
          </a:p>
          <a:p>
            <a:r>
              <a:rPr lang="en-US" dirty="0"/>
              <a:t>	T. </a:t>
            </a:r>
            <a:r>
              <a:rPr lang="en-US" dirty="0" err="1"/>
              <a:t>Steenhuis</a:t>
            </a:r>
            <a:r>
              <a:rPr lang="en-US" dirty="0"/>
              <a:t>		Room 206</a:t>
            </a:r>
          </a:p>
          <a:p>
            <a:r>
              <a:rPr lang="en-US" dirty="0"/>
              <a:t>	S. </a:t>
            </a:r>
            <a:r>
              <a:rPr lang="en-US" dirty="0" err="1"/>
              <a:t>Steinschneider</a:t>
            </a:r>
            <a:r>
              <a:rPr lang="en-US" dirty="0"/>
              <a:t>	Room 160</a:t>
            </a:r>
          </a:p>
          <a:p>
            <a:r>
              <a:rPr lang="en-US" dirty="0"/>
              <a:t>	M. Timmons		Room 302</a:t>
            </a:r>
          </a:p>
          <a:p>
            <a:r>
              <a:rPr lang="en-US" dirty="0"/>
              <a:t>	T. Walter		Room 232</a:t>
            </a:r>
          </a:p>
          <a:p>
            <a:endParaRPr lang="en-US" dirty="0"/>
          </a:p>
        </p:txBody>
      </p:sp>
      <p:pic>
        <p:nvPicPr>
          <p:cNvPr id="6" name="Picture 5">
            <a:extLst>
              <a:ext uri="{FF2B5EF4-FFF2-40B4-BE49-F238E27FC236}">
                <a16:creationId xmlns:a16="http://schemas.microsoft.com/office/drawing/2014/main" id="{950E4703-C263-714D-B880-4E1F5F7DDCBB}"/>
              </a:ext>
            </a:extLst>
          </p:cNvPr>
          <p:cNvPicPr>
            <a:picLocks noChangeAspect="1"/>
          </p:cNvPicPr>
          <p:nvPr/>
        </p:nvPicPr>
        <p:blipFill rotWithShape="1">
          <a:blip r:embed="rId3"/>
          <a:srcRect b="3744"/>
          <a:stretch/>
        </p:blipFill>
        <p:spPr>
          <a:xfrm>
            <a:off x="651534" y="1212925"/>
            <a:ext cx="7971766" cy="4847906"/>
          </a:xfrm>
          <a:prstGeom prst="rect">
            <a:avLst/>
          </a:prstGeom>
        </p:spPr>
      </p:pic>
    </p:spTree>
    <p:extLst>
      <p:ext uri="{BB962C8B-B14F-4D97-AF65-F5344CB8AC3E}">
        <p14:creationId xmlns:p14="http://schemas.microsoft.com/office/powerpoint/2010/main" val="138298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a:t>
            </a:r>
            <a:br>
              <a:rPr lang="en-US" dirty="0"/>
            </a:br>
            <a:endParaRPr lang="en-US" dirty="0"/>
          </a:p>
        </p:txBody>
      </p:sp>
      <p:sp>
        <p:nvSpPr>
          <p:cNvPr id="3" name="Content Placeholder 2"/>
          <p:cNvSpPr>
            <a:spLocks noGrp="1"/>
          </p:cNvSpPr>
          <p:nvPr>
            <p:ph idx="1"/>
          </p:nvPr>
        </p:nvSpPr>
        <p:spPr>
          <a:xfrm>
            <a:off x="457199" y="1742056"/>
            <a:ext cx="8159414" cy="4912579"/>
          </a:xfrm>
        </p:spPr>
        <p:txBody>
          <a:bodyPr/>
          <a:lstStyle/>
          <a:p>
            <a:r>
              <a:rPr lang="en-US" sz="2400" dirty="0"/>
              <a:t>Welcome and Introductions</a:t>
            </a:r>
          </a:p>
          <a:p>
            <a:r>
              <a:rPr lang="en-US" sz="2400" dirty="0"/>
              <a:t>Typical BEE and </a:t>
            </a:r>
            <a:r>
              <a:rPr lang="en-US" sz="2400" dirty="0" err="1"/>
              <a:t>EnvE</a:t>
            </a:r>
            <a:r>
              <a:rPr lang="en-US" sz="2400" dirty="0"/>
              <a:t> First Year Programs</a:t>
            </a:r>
          </a:p>
          <a:p>
            <a:r>
              <a:rPr lang="en-US" sz="2400" dirty="0"/>
              <a:t>Notes on Biology courses and AP Credit</a:t>
            </a:r>
          </a:p>
          <a:p>
            <a:r>
              <a:rPr lang="en-US" sz="2400" dirty="0"/>
              <a:t>Notes on Math exams and AP credit</a:t>
            </a:r>
          </a:p>
          <a:p>
            <a:r>
              <a:rPr lang="en-US" sz="2400" dirty="0"/>
              <a:t>Notes on adding and dropping Math, Physics and Chemistry courses</a:t>
            </a:r>
          </a:p>
          <a:p>
            <a:r>
              <a:rPr lang="en-US" sz="2400" dirty="0"/>
              <a:t>Advising at Cornell</a:t>
            </a:r>
          </a:p>
          <a:p>
            <a:r>
              <a:rPr lang="en-US" sz="2400" dirty="0"/>
              <a:t>Meetings with Individual Faculty Advisors</a:t>
            </a:r>
          </a:p>
          <a:p>
            <a:endParaRPr lang="en-US" dirty="0"/>
          </a:p>
          <a:p>
            <a:endParaRPr lang="en-US" dirty="0"/>
          </a:p>
        </p:txBody>
      </p:sp>
      <p:pic>
        <p:nvPicPr>
          <p:cNvPr id="4" name="Picture 3"/>
          <p:cNvPicPr>
            <a:picLocks noChangeAspect="1"/>
          </p:cNvPicPr>
          <p:nvPr/>
        </p:nvPicPr>
        <p:blipFill rotWithShape="1">
          <a:blip r:embed="rId3"/>
          <a:srcRect l="-1" r="67908"/>
          <a:stretch/>
        </p:blipFill>
        <p:spPr>
          <a:xfrm>
            <a:off x="7395125" y="460860"/>
            <a:ext cx="1320220" cy="1281196"/>
          </a:xfrm>
          <a:prstGeom prst="rect">
            <a:avLst/>
          </a:prstGeom>
        </p:spPr>
      </p:pic>
    </p:spTree>
    <p:extLst>
      <p:ext uri="{BB962C8B-B14F-4D97-AF65-F5344CB8AC3E}">
        <p14:creationId xmlns:p14="http://schemas.microsoft.com/office/powerpoint/2010/main" val="218024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 r="67908"/>
          <a:stretch/>
        </p:blipFill>
        <p:spPr>
          <a:xfrm>
            <a:off x="7395125" y="460860"/>
            <a:ext cx="1320220" cy="1281196"/>
          </a:xfrm>
          <a:prstGeom prst="rect">
            <a:avLst/>
          </a:prstGeom>
        </p:spPr>
      </p:pic>
      <p:pic>
        <p:nvPicPr>
          <p:cNvPr id="5" name="Picture 4" descr="earthris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38125"/>
            <a:ext cx="9750552" cy="7312914"/>
          </a:xfrm>
          <a:prstGeom prst="rect">
            <a:avLst/>
          </a:prstGeom>
        </p:spPr>
      </p:pic>
      <p:sp>
        <p:nvSpPr>
          <p:cNvPr id="2" name="TextBox 1"/>
          <p:cNvSpPr txBox="1"/>
          <p:nvPr/>
        </p:nvSpPr>
        <p:spPr>
          <a:xfrm>
            <a:off x="1028380" y="4605867"/>
            <a:ext cx="6950181" cy="1877437"/>
          </a:xfrm>
          <a:prstGeom prst="rect">
            <a:avLst/>
          </a:prstGeom>
          <a:noFill/>
        </p:spPr>
        <p:txBody>
          <a:bodyPr wrap="none" rtlCol="0">
            <a:spAutoFit/>
          </a:bodyPr>
          <a:lstStyle/>
          <a:p>
            <a:pPr algn="ctr">
              <a:spcAft>
                <a:spcPts val="1200"/>
              </a:spcAft>
            </a:pPr>
            <a:r>
              <a:rPr lang="en-US" sz="3200" i="1" dirty="0">
                <a:solidFill>
                  <a:schemeClr val="bg1"/>
                </a:solidFill>
                <a:latin typeface="Lucida Handwriting"/>
                <a:cs typeface="Lucida Handwriting"/>
              </a:rPr>
              <a:t>We’re all in this together</a:t>
            </a:r>
          </a:p>
          <a:p>
            <a:pPr algn="ctr">
              <a:spcAft>
                <a:spcPts val="1200"/>
              </a:spcAft>
            </a:pPr>
            <a:r>
              <a:rPr lang="en-US" sz="3200" i="1" dirty="0">
                <a:solidFill>
                  <a:schemeClr val="bg1"/>
                </a:solidFill>
                <a:latin typeface="Lucida Handwriting"/>
                <a:cs typeface="Lucida Handwriting"/>
              </a:rPr>
              <a:t>We share a common purpose</a:t>
            </a:r>
          </a:p>
          <a:p>
            <a:pPr algn="ctr">
              <a:spcAft>
                <a:spcPts val="1200"/>
              </a:spcAft>
            </a:pPr>
            <a:r>
              <a:rPr lang="en-US" sz="3200" i="1" dirty="0">
                <a:solidFill>
                  <a:schemeClr val="bg1"/>
                </a:solidFill>
                <a:latin typeface="Lucida Handwriting"/>
                <a:cs typeface="Lucida Handwriting"/>
              </a:rPr>
              <a:t>We all had help to get here</a:t>
            </a:r>
          </a:p>
        </p:txBody>
      </p:sp>
    </p:spTree>
    <p:extLst>
      <p:ext uri="{BB962C8B-B14F-4D97-AF65-F5344CB8AC3E}">
        <p14:creationId xmlns:p14="http://schemas.microsoft.com/office/powerpoint/2010/main" val="82990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BEE Program:</a:t>
            </a:r>
            <a:br>
              <a:rPr lang="en-US" dirty="0"/>
            </a:br>
            <a:br>
              <a:rPr lang="en-US" dirty="0"/>
            </a:br>
            <a:r>
              <a:rPr lang="en-US" sz="2800" dirty="0"/>
              <a:t>Most BEE students should enroll in: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11580194"/>
              </p:ext>
            </p:extLst>
          </p:nvPr>
        </p:nvGraphicFramePr>
        <p:xfrm>
          <a:off x="563033" y="2387985"/>
          <a:ext cx="7920286" cy="2329830"/>
        </p:xfrm>
        <a:graphic>
          <a:graphicData uri="http://schemas.openxmlformats.org/drawingml/2006/table">
            <a:tbl>
              <a:tblPr/>
              <a:tblGrid>
                <a:gridCol w="2691379">
                  <a:extLst>
                    <a:ext uri="{9D8B030D-6E8A-4147-A177-3AD203B41FA5}">
                      <a16:colId xmlns:a16="http://schemas.microsoft.com/office/drawing/2014/main" val="20000"/>
                    </a:ext>
                  </a:extLst>
                </a:gridCol>
                <a:gridCol w="1080902">
                  <a:extLst>
                    <a:ext uri="{9D8B030D-6E8A-4147-A177-3AD203B41FA5}">
                      <a16:colId xmlns:a16="http://schemas.microsoft.com/office/drawing/2014/main" val="20001"/>
                    </a:ext>
                  </a:extLst>
                </a:gridCol>
                <a:gridCol w="721392">
                  <a:extLst>
                    <a:ext uri="{9D8B030D-6E8A-4147-A177-3AD203B41FA5}">
                      <a16:colId xmlns:a16="http://schemas.microsoft.com/office/drawing/2014/main" val="20002"/>
                    </a:ext>
                  </a:extLst>
                </a:gridCol>
                <a:gridCol w="2311850">
                  <a:extLst>
                    <a:ext uri="{9D8B030D-6E8A-4147-A177-3AD203B41FA5}">
                      <a16:colId xmlns:a16="http://schemas.microsoft.com/office/drawing/2014/main" val="20003"/>
                    </a:ext>
                  </a:extLst>
                </a:gridCol>
                <a:gridCol w="1114763">
                  <a:extLst>
                    <a:ext uri="{9D8B030D-6E8A-4147-A177-3AD203B41FA5}">
                      <a16:colId xmlns:a16="http://schemas.microsoft.com/office/drawing/2014/main" val="20004"/>
                    </a:ext>
                  </a:extLst>
                </a:gridCol>
              </a:tblGrid>
              <a:tr h="210406">
                <a:tc>
                  <a:txBody>
                    <a:bodyPr/>
                    <a:lstStyle/>
                    <a:p>
                      <a:pPr algn="l" fontAlgn="b"/>
                      <a:r>
                        <a:rPr lang="en-US" sz="1600" b="1" i="0" u="none" strike="noStrike" dirty="0">
                          <a:solidFill>
                            <a:srgbClr val="000000"/>
                          </a:solidFill>
                          <a:effectLst/>
                          <a:latin typeface="Arial"/>
                        </a:rPr>
                        <a:t>Fall 2018</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a:rPr>
                        <a:t>Credits</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Arial"/>
                      </a:endParaRP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dirty="0">
                          <a:solidFill>
                            <a:srgbClr val="000000"/>
                          </a:solidFill>
                          <a:effectLst/>
                          <a:latin typeface="Arial"/>
                        </a:rPr>
                        <a:t>Spring</a:t>
                      </a:r>
                      <a:r>
                        <a:rPr lang="en-US" sz="1600" b="1" i="0" u="none" strike="noStrike" baseline="0" dirty="0">
                          <a:solidFill>
                            <a:srgbClr val="000000"/>
                          </a:solidFill>
                          <a:effectLst/>
                          <a:latin typeface="Arial"/>
                        </a:rPr>
                        <a:t> 2019</a:t>
                      </a:r>
                      <a:endParaRPr lang="en-US" sz="1600" b="1" i="0" u="none" strike="noStrike" dirty="0">
                        <a:solidFill>
                          <a:srgbClr val="000000"/>
                        </a:solidFill>
                        <a:effectLst/>
                        <a:latin typeface="Arial"/>
                      </a:endParaRP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a:rPr>
                        <a:t>Credits</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0406">
                <a:tc>
                  <a:txBody>
                    <a:bodyPr/>
                    <a:lstStyle/>
                    <a:p>
                      <a:pPr algn="l" fontAlgn="b"/>
                      <a:r>
                        <a:rPr lang="en-US" sz="1600" b="0" i="0" u="none" strike="noStrike" dirty="0">
                          <a:solidFill>
                            <a:srgbClr val="000000"/>
                          </a:solidFill>
                          <a:effectLst/>
                          <a:latin typeface="Arial"/>
                        </a:rPr>
                        <a:t>MATH 1910</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4</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Arial"/>
                      </a:endParaRP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Arial"/>
                        </a:rPr>
                        <a:t>MATH 1920</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4</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0406">
                <a:tc>
                  <a:txBody>
                    <a:bodyPr/>
                    <a:lstStyle/>
                    <a:p>
                      <a:pPr algn="l" fontAlgn="b"/>
                      <a:r>
                        <a:rPr lang="en-US" sz="1600" b="0" i="0" u="none" strike="noStrike" dirty="0">
                          <a:solidFill>
                            <a:srgbClr val="000000"/>
                          </a:solidFill>
                          <a:effectLst/>
                          <a:latin typeface="Arial"/>
                        </a:rPr>
                        <a:t>CS 1112 or 1110</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4</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Arial"/>
                      </a:endParaRP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Arial"/>
                        </a:rPr>
                        <a:t>PHYS 1112</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4</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0406">
                <a:tc>
                  <a:txBody>
                    <a:bodyPr/>
                    <a:lstStyle/>
                    <a:p>
                      <a:pPr algn="l" fontAlgn="b"/>
                      <a:r>
                        <a:rPr lang="en-US" sz="1600" b="0" i="0" u="none" strike="noStrike">
                          <a:solidFill>
                            <a:srgbClr val="000000"/>
                          </a:solidFill>
                          <a:effectLst/>
                          <a:latin typeface="Arial"/>
                        </a:rPr>
                        <a:t>FWS</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3</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Arial"/>
                      </a:endParaRP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Arial"/>
                        </a:rPr>
                        <a:t>FWS</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3</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0406">
                <a:tc>
                  <a:txBody>
                    <a:bodyPr/>
                    <a:lstStyle/>
                    <a:p>
                      <a:pPr algn="l" fontAlgn="b"/>
                      <a:r>
                        <a:rPr lang="en-US" sz="1600" b="0" i="0" u="none" strike="noStrike">
                          <a:solidFill>
                            <a:srgbClr val="000000"/>
                          </a:solidFill>
                          <a:effectLst/>
                          <a:latin typeface="Arial"/>
                        </a:rPr>
                        <a:t>BIO 1350, 1440 or 1610</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3</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Arial"/>
                      </a:endParaRP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Arial"/>
                        </a:rPr>
                        <a:t>BIO 1350, 1440 or 1610</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3</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0406">
                <a:tc>
                  <a:txBody>
                    <a:bodyPr/>
                    <a:lstStyle/>
                    <a:p>
                      <a:pPr algn="l" fontAlgn="b"/>
                      <a:r>
                        <a:rPr lang="en-US" sz="1600" b="0" i="0" u="none" strike="noStrike" dirty="0">
                          <a:solidFill>
                            <a:srgbClr val="000000"/>
                          </a:solidFill>
                          <a:effectLst/>
                          <a:latin typeface="Arial"/>
                        </a:rPr>
                        <a:t>BIO 1500 (</a:t>
                      </a:r>
                      <a:r>
                        <a:rPr lang="en-US" sz="1600" b="0" i="1" u="none" strike="noStrike" dirty="0">
                          <a:solidFill>
                            <a:srgbClr val="000000"/>
                          </a:solidFill>
                          <a:effectLst/>
                          <a:latin typeface="Arial"/>
                        </a:rPr>
                        <a:t>or take in spring</a:t>
                      </a:r>
                      <a:r>
                        <a:rPr lang="en-US" sz="1600" b="0" i="0" u="none" strike="noStrike" dirty="0">
                          <a:solidFill>
                            <a:srgbClr val="000000"/>
                          </a:solidFill>
                          <a:effectLst/>
                          <a:latin typeface="Arial"/>
                        </a:rPr>
                        <a:t>)</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sngStrike" dirty="0">
                          <a:solidFill>
                            <a:srgbClr val="000000"/>
                          </a:solidFill>
                          <a:effectLst/>
                          <a:latin typeface="Arial"/>
                        </a:rPr>
                        <a:t>2</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Arial"/>
                      </a:endParaRP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Arial"/>
                        </a:rPr>
                        <a:t>BEE 1200</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1</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0406">
                <a:tc>
                  <a:txBody>
                    <a:bodyPr/>
                    <a:lstStyle/>
                    <a:p>
                      <a:pPr algn="l" fontAlgn="b"/>
                      <a:r>
                        <a:rPr lang="en-US" sz="1600" b="0" i="0" u="none" strike="noStrike" dirty="0">
                          <a:solidFill>
                            <a:srgbClr val="000000"/>
                          </a:solidFill>
                          <a:effectLst/>
                          <a:latin typeface="Arial"/>
                        </a:rPr>
                        <a:t>ENGRI </a:t>
                      </a:r>
                      <a:r>
                        <a:rPr lang="en-US" sz="1600" b="0" i="1" u="none" strike="noStrike" dirty="0">
                          <a:solidFill>
                            <a:srgbClr val="000000"/>
                          </a:solidFill>
                          <a:effectLst/>
                          <a:latin typeface="Arial"/>
                        </a:rPr>
                        <a:t>(or take S18</a:t>
                      </a:r>
                      <a:r>
                        <a:rPr lang="en-US" sz="1600" b="0" i="1" u="none" strike="noStrike" baseline="0" dirty="0">
                          <a:solidFill>
                            <a:srgbClr val="000000"/>
                          </a:solidFill>
                          <a:effectLst/>
                          <a:latin typeface="Arial"/>
                        </a:rPr>
                        <a:t> or F19)</a:t>
                      </a:r>
                      <a:endParaRPr lang="en-US" sz="1600" b="0" i="1" u="none" strike="noStrike" dirty="0">
                        <a:solidFill>
                          <a:srgbClr val="000000"/>
                        </a:solidFill>
                        <a:effectLst/>
                        <a:latin typeface="Arial"/>
                      </a:endParaRP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a:rPr>
                        <a:t> 3</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Arial"/>
                      </a:endParaRP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Arial"/>
                        </a:rPr>
                        <a:t>BIO 1500 (</a:t>
                      </a:r>
                      <a:r>
                        <a:rPr lang="en-US" sz="1600" b="0" i="0" u="none" strike="sngStrike" dirty="0">
                          <a:solidFill>
                            <a:srgbClr val="000000"/>
                          </a:solidFill>
                          <a:effectLst/>
                          <a:latin typeface="Arial"/>
                        </a:rPr>
                        <a:t>or in the fall</a:t>
                      </a:r>
                      <a:r>
                        <a:rPr lang="en-US" sz="1600" b="0" i="0" u="none" strike="noStrike" dirty="0">
                          <a:solidFill>
                            <a:srgbClr val="000000"/>
                          </a:solidFill>
                          <a:effectLst/>
                          <a:latin typeface="Arial"/>
                        </a:rPr>
                        <a:t>)</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a:rPr>
                        <a:t>2</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0406">
                <a:tc>
                  <a:txBody>
                    <a:bodyPr/>
                    <a:lstStyle/>
                    <a:p>
                      <a:pPr algn="l" fontAlgn="b"/>
                      <a:r>
                        <a:rPr lang="en-US" sz="1600" b="0" i="0" u="none" strike="noStrike" dirty="0">
                          <a:solidFill>
                            <a:srgbClr val="000000"/>
                          </a:solidFill>
                          <a:effectLst/>
                          <a:latin typeface="Arial"/>
                        </a:rPr>
                        <a:t>PE</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a:rPr>
                        <a:t> </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Arial"/>
                      </a:endParaRP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Arial"/>
                        </a:rPr>
                        <a:t>PE</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Arial"/>
                        </a:rPr>
                        <a:t> </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0406">
                <a:tc>
                  <a:txBody>
                    <a:bodyPr/>
                    <a:lstStyle/>
                    <a:p>
                      <a:pPr algn="l" fontAlgn="b"/>
                      <a:r>
                        <a:rPr lang="en-US" sz="1600" b="1" i="0" u="none" strike="noStrike">
                          <a:solidFill>
                            <a:srgbClr val="000000"/>
                          </a:solidFill>
                          <a:effectLst/>
                          <a:latin typeface="Arial"/>
                        </a:rPr>
                        <a:t>TOTAL CREDITS</a:t>
                      </a:r>
                    </a:p>
                  </a:txBody>
                  <a:tcPr marL="15030" marR="15030" marT="150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a:rPr>
                        <a:t>17-18</a:t>
                      </a:r>
                    </a:p>
                  </a:txBody>
                  <a:tcPr marL="15030" marR="15030" marT="150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a:endParaRPr>
                    </a:p>
                  </a:txBody>
                  <a:tcPr marL="15030" marR="15030" marT="1503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dirty="0">
                          <a:solidFill>
                            <a:srgbClr val="000000"/>
                          </a:solidFill>
                          <a:effectLst/>
                          <a:latin typeface="Arial"/>
                        </a:rPr>
                        <a:t>TOTAL CREDITS</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a:rPr>
                        <a:t>16-18</a:t>
                      </a:r>
                    </a:p>
                  </a:txBody>
                  <a:tcPr marL="15030" marR="15030" marT="150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TextBox 7"/>
          <p:cNvSpPr txBox="1"/>
          <p:nvPr/>
        </p:nvSpPr>
        <p:spPr>
          <a:xfrm>
            <a:off x="130456" y="4922184"/>
            <a:ext cx="8717451" cy="1200329"/>
          </a:xfrm>
          <a:prstGeom prst="rect">
            <a:avLst/>
          </a:prstGeom>
          <a:noFill/>
        </p:spPr>
        <p:txBody>
          <a:bodyPr wrap="none" rtlCol="0">
            <a:spAutoFit/>
          </a:bodyPr>
          <a:lstStyle/>
          <a:p>
            <a:pPr algn="ctr"/>
            <a:r>
              <a:rPr lang="en-US" dirty="0">
                <a:solidFill>
                  <a:srgbClr val="9C0004"/>
                </a:solidFill>
              </a:rPr>
              <a:t>AP credit can cover all 8 required credits of first-year bio, </a:t>
            </a:r>
          </a:p>
          <a:p>
            <a:pPr algn="ctr"/>
            <a:r>
              <a:rPr lang="en-US" dirty="0">
                <a:solidFill>
                  <a:srgbClr val="9C0004"/>
                </a:solidFill>
              </a:rPr>
              <a:t>including lab, except for pre-meds</a:t>
            </a:r>
          </a:p>
          <a:p>
            <a:pPr algn="ctr"/>
            <a:endParaRPr lang="en-US" dirty="0">
              <a:solidFill>
                <a:srgbClr val="9C0004"/>
              </a:solidFill>
            </a:endParaRPr>
          </a:p>
          <a:p>
            <a:pPr algn="ctr"/>
            <a:r>
              <a:rPr lang="en-US" dirty="0">
                <a:solidFill>
                  <a:srgbClr val="9C0004"/>
                </a:solidFill>
              </a:rPr>
              <a:t>First year CALS students may not exceed 18 credits of academic coursework</a:t>
            </a:r>
          </a:p>
        </p:txBody>
      </p:sp>
      <p:pic>
        <p:nvPicPr>
          <p:cNvPr id="10" name="Picture 9"/>
          <p:cNvPicPr>
            <a:picLocks noChangeAspect="1"/>
          </p:cNvPicPr>
          <p:nvPr/>
        </p:nvPicPr>
        <p:blipFill rotWithShape="1">
          <a:blip r:embed="rId3"/>
          <a:srcRect l="-1" r="67908"/>
          <a:stretch/>
        </p:blipFill>
        <p:spPr>
          <a:xfrm>
            <a:off x="7395125" y="460860"/>
            <a:ext cx="1320220" cy="1281196"/>
          </a:xfrm>
          <a:prstGeom prst="rect">
            <a:avLst/>
          </a:prstGeom>
        </p:spPr>
      </p:pic>
    </p:spTree>
    <p:extLst>
      <p:ext uri="{BB962C8B-B14F-4D97-AF65-F5344CB8AC3E}">
        <p14:creationId xmlns:p14="http://schemas.microsoft.com/office/powerpoint/2010/main" val="10086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a:t>
            </a:r>
            <a:r>
              <a:rPr lang="en-US" dirty="0" err="1"/>
              <a:t>EnvE</a:t>
            </a:r>
            <a:r>
              <a:rPr lang="en-US" dirty="0"/>
              <a:t> Program:</a:t>
            </a:r>
            <a:br>
              <a:rPr lang="en-US" dirty="0"/>
            </a:br>
            <a:br>
              <a:rPr lang="en-US" dirty="0"/>
            </a:br>
            <a:r>
              <a:rPr lang="en-US" sz="2800" dirty="0"/>
              <a:t>Most </a:t>
            </a:r>
            <a:r>
              <a:rPr lang="en-US" sz="2800" dirty="0" err="1"/>
              <a:t>EnvE</a:t>
            </a:r>
            <a:r>
              <a:rPr lang="en-US" sz="2800" dirty="0"/>
              <a:t> Students should enroll in: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89385461"/>
              </p:ext>
            </p:extLst>
          </p:nvPr>
        </p:nvGraphicFramePr>
        <p:xfrm>
          <a:off x="457200" y="2356898"/>
          <a:ext cx="8336882" cy="2077280"/>
        </p:xfrm>
        <a:graphic>
          <a:graphicData uri="http://schemas.openxmlformats.org/drawingml/2006/table">
            <a:tbl>
              <a:tblPr/>
              <a:tblGrid>
                <a:gridCol w="2726267">
                  <a:extLst>
                    <a:ext uri="{9D8B030D-6E8A-4147-A177-3AD203B41FA5}">
                      <a16:colId xmlns:a16="http://schemas.microsoft.com/office/drawing/2014/main" val="20000"/>
                    </a:ext>
                  </a:extLst>
                </a:gridCol>
                <a:gridCol w="1329266">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2117651">
                  <a:extLst>
                    <a:ext uri="{9D8B030D-6E8A-4147-A177-3AD203B41FA5}">
                      <a16:colId xmlns:a16="http://schemas.microsoft.com/office/drawing/2014/main" val="20003"/>
                    </a:ext>
                  </a:extLst>
                </a:gridCol>
                <a:gridCol w="1376298">
                  <a:extLst>
                    <a:ext uri="{9D8B030D-6E8A-4147-A177-3AD203B41FA5}">
                      <a16:colId xmlns:a16="http://schemas.microsoft.com/office/drawing/2014/main" val="20004"/>
                    </a:ext>
                  </a:extLst>
                </a:gridCol>
              </a:tblGrid>
              <a:tr h="221473">
                <a:tc>
                  <a:txBody>
                    <a:bodyPr/>
                    <a:lstStyle/>
                    <a:p>
                      <a:pPr algn="l" fontAlgn="b"/>
                      <a:r>
                        <a:rPr lang="en-US" sz="1600" b="1" i="0" u="none" strike="noStrike" dirty="0">
                          <a:solidFill>
                            <a:srgbClr val="000000"/>
                          </a:solidFill>
                          <a:effectLst/>
                          <a:latin typeface="Arial"/>
                        </a:rPr>
                        <a:t>Fall 2018</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a:rPr>
                        <a:t>Credits</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Arial"/>
                      </a:endParaRP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a:solidFill>
                            <a:srgbClr val="000000"/>
                          </a:solidFill>
                          <a:effectLst/>
                          <a:latin typeface="Arial"/>
                        </a:rPr>
                        <a:t>Spring 2019</a:t>
                      </a:r>
                      <a:endParaRPr lang="en-US" sz="1600" b="1" i="0" u="none" strike="noStrike" dirty="0">
                        <a:solidFill>
                          <a:srgbClr val="000000"/>
                        </a:solidFill>
                        <a:effectLst/>
                        <a:latin typeface="Arial"/>
                      </a:endParaRP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a:rPr>
                        <a:t>Credits</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1473">
                <a:tc>
                  <a:txBody>
                    <a:bodyPr/>
                    <a:lstStyle/>
                    <a:p>
                      <a:pPr algn="l" fontAlgn="b"/>
                      <a:r>
                        <a:rPr lang="en-US" sz="1600" b="0" i="0" u="none" strike="noStrike">
                          <a:solidFill>
                            <a:srgbClr val="000000"/>
                          </a:solidFill>
                          <a:effectLst/>
                          <a:latin typeface="Arial"/>
                        </a:rPr>
                        <a:t>MATH 1910</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4</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Arial"/>
                      </a:endParaRP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Arial"/>
                        </a:rPr>
                        <a:t>MATH 1920</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4</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1473">
                <a:tc>
                  <a:txBody>
                    <a:bodyPr/>
                    <a:lstStyle/>
                    <a:p>
                      <a:pPr algn="l" fontAlgn="b"/>
                      <a:r>
                        <a:rPr lang="en-US" sz="1600" b="0" i="0" u="none" strike="noStrike" dirty="0">
                          <a:solidFill>
                            <a:srgbClr val="000000"/>
                          </a:solidFill>
                          <a:effectLst/>
                          <a:latin typeface="Arial"/>
                        </a:rPr>
                        <a:t>CS</a:t>
                      </a:r>
                      <a:r>
                        <a:rPr lang="en-US" sz="1600" b="0" i="0" u="none" strike="noStrike" baseline="0" dirty="0">
                          <a:solidFill>
                            <a:srgbClr val="000000"/>
                          </a:solidFill>
                          <a:effectLst/>
                          <a:latin typeface="Arial"/>
                        </a:rPr>
                        <a:t> 1112 or 1110</a:t>
                      </a:r>
                      <a:endParaRPr lang="en-US" sz="1600" b="0" i="0" u="none" strike="noStrike" dirty="0">
                        <a:solidFill>
                          <a:srgbClr val="000000"/>
                        </a:solidFill>
                        <a:effectLst/>
                        <a:latin typeface="Arial"/>
                      </a:endParaRP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a:rPr>
                        <a:t>4</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Arial"/>
                      </a:endParaRP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Arial"/>
                        </a:rPr>
                        <a:t>PHYS 1112</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4</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1473">
                <a:tc>
                  <a:txBody>
                    <a:bodyPr/>
                    <a:lstStyle/>
                    <a:p>
                      <a:pPr algn="l" fontAlgn="b"/>
                      <a:r>
                        <a:rPr lang="en-US" sz="1600" b="0" i="0" u="none" strike="noStrike" dirty="0">
                          <a:solidFill>
                            <a:srgbClr val="000000"/>
                          </a:solidFill>
                          <a:effectLst/>
                          <a:latin typeface="Arial"/>
                        </a:rPr>
                        <a:t>FWS</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3</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Arial"/>
                      </a:endParaRP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Arial"/>
                        </a:rPr>
                        <a:t>CHEM 1570 or Bio</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3</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1473">
                <a:tc>
                  <a:txBody>
                    <a:bodyPr/>
                    <a:lstStyle/>
                    <a:p>
                      <a:pPr algn="l" fontAlgn="b"/>
                      <a:r>
                        <a:rPr lang="en-US" sz="1600" b="0" i="0" u="none" strike="noStrike" dirty="0">
                          <a:solidFill>
                            <a:srgbClr val="000000"/>
                          </a:solidFill>
                          <a:effectLst/>
                          <a:latin typeface="Arial"/>
                        </a:rPr>
                        <a:t>CHEM 2070</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4</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Arial"/>
                      </a:endParaRP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Arial"/>
                        </a:rPr>
                        <a:t>FWS</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3</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1473">
                <a:tc>
                  <a:txBody>
                    <a:bodyPr/>
                    <a:lstStyle/>
                    <a:p>
                      <a:pPr algn="l" fontAlgn="b"/>
                      <a:r>
                        <a:rPr lang="en-US" sz="1600" b="0" i="0" u="none" strike="noStrike" dirty="0">
                          <a:solidFill>
                            <a:srgbClr val="000000"/>
                          </a:solidFill>
                          <a:effectLst/>
                          <a:latin typeface="Arial"/>
                        </a:rPr>
                        <a:t>ENGRI</a:t>
                      </a:r>
                      <a:r>
                        <a:rPr lang="en-US" sz="1600" b="0" i="0" u="none" strike="noStrike" baseline="0" dirty="0">
                          <a:solidFill>
                            <a:srgbClr val="000000"/>
                          </a:solidFill>
                          <a:effectLst/>
                          <a:latin typeface="Arial"/>
                        </a:rPr>
                        <a:t> (or take S18 or F19)</a:t>
                      </a:r>
                      <a:endParaRPr lang="en-US" sz="1600" b="0" i="0" u="none" strike="noStrike" dirty="0">
                        <a:solidFill>
                          <a:srgbClr val="000000"/>
                        </a:solidFill>
                        <a:effectLst/>
                        <a:latin typeface="Arial"/>
                      </a:endParaRP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sngStrike" dirty="0">
                          <a:solidFill>
                            <a:srgbClr val="000000"/>
                          </a:solidFill>
                          <a:effectLst/>
                          <a:latin typeface="Arial"/>
                        </a:rPr>
                        <a:t>3</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Arial"/>
                      </a:endParaRP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Arial"/>
                        </a:rPr>
                        <a:t>BEE 1200</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1</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1473">
                <a:tc>
                  <a:txBody>
                    <a:bodyPr/>
                    <a:lstStyle/>
                    <a:p>
                      <a:pPr algn="l" fontAlgn="b"/>
                      <a:r>
                        <a:rPr lang="en-US" sz="1600" b="0" i="0" u="none" strike="noStrike" dirty="0">
                          <a:solidFill>
                            <a:srgbClr val="000000"/>
                          </a:solidFill>
                          <a:effectLst/>
                          <a:latin typeface="Arial"/>
                        </a:rPr>
                        <a:t>PE</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Arial"/>
                      </a:endParaRP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Arial"/>
                        </a:rPr>
                        <a:t>PE</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a:rPr>
                        <a:t> </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1473">
                <a:tc>
                  <a:txBody>
                    <a:bodyPr/>
                    <a:lstStyle/>
                    <a:p>
                      <a:pPr algn="l" fontAlgn="b"/>
                      <a:r>
                        <a:rPr lang="en-US" sz="1600" b="1" i="0" u="none" strike="noStrike" dirty="0">
                          <a:solidFill>
                            <a:srgbClr val="000000"/>
                          </a:solidFill>
                          <a:effectLst/>
                          <a:latin typeface="Arial"/>
                        </a:rPr>
                        <a:t>TOTAL CREDITS</a:t>
                      </a:r>
                    </a:p>
                  </a:txBody>
                  <a:tcPr marL="15820" marR="15820" marT="158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Arial"/>
                        </a:rPr>
                        <a:t>15-18</a:t>
                      </a:r>
                    </a:p>
                  </a:txBody>
                  <a:tcPr marL="15820" marR="15820" marT="158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Arial"/>
                      </a:endParaRPr>
                    </a:p>
                  </a:txBody>
                  <a:tcPr marL="15820" marR="15820" marT="158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a:solidFill>
                            <a:srgbClr val="000000"/>
                          </a:solidFill>
                          <a:effectLst/>
                          <a:latin typeface="Arial"/>
                        </a:rPr>
                        <a:t>TOTAL CREDITS</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a:rPr>
                        <a:t>15</a:t>
                      </a:r>
                    </a:p>
                  </a:txBody>
                  <a:tcPr marL="15820" marR="15820" marT="158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6" name="Picture 5"/>
          <p:cNvPicPr>
            <a:picLocks noChangeAspect="1"/>
          </p:cNvPicPr>
          <p:nvPr/>
        </p:nvPicPr>
        <p:blipFill rotWithShape="1">
          <a:blip r:embed="rId3"/>
          <a:srcRect l="-1" r="67908"/>
          <a:stretch/>
        </p:blipFill>
        <p:spPr>
          <a:xfrm>
            <a:off x="7395125" y="460860"/>
            <a:ext cx="1320220" cy="1281196"/>
          </a:xfrm>
          <a:prstGeom prst="rect">
            <a:avLst/>
          </a:prstGeom>
        </p:spPr>
      </p:pic>
      <p:sp>
        <p:nvSpPr>
          <p:cNvPr id="5" name="TextBox 4"/>
          <p:cNvSpPr txBox="1"/>
          <p:nvPr/>
        </p:nvSpPr>
        <p:spPr>
          <a:xfrm>
            <a:off x="132861" y="4606542"/>
            <a:ext cx="8712642" cy="2031325"/>
          </a:xfrm>
          <a:prstGeom prst="rect">
            <a:avLst/>
          </a:prstGeom>
          <a:noFill/>
        </p:spPr>
        <p:txBody>
          <a:bodyPr wrap="none" rtlCol="0">
            <a:spAutoFit/>
          </a:bodyPr>
          <a:lstStyle/>
          <a:p>
            <a:pPr algn="ctr"/>
            <a:r>
              <a:rPr lang="en-US" dirty="0">
                <a:solidFill>
                  <a:srgbClr val="9C0004"/>
                </a:solidFill>
              </a:rPr>
              <a:t>AP credit can cover the 3 required credits of first-year bio, </a:t>
            </a:r>
          </a:p>
          <a:p>
            <a:pPr algn="ctr"/>
            <a:r>
              <a:rPr lang="en-US" dirty="0">
                <a:solidFill>
                  <a:srgbClr val="9C0004"/>
                </a:solidFill>
              </a:rPr>
              <a:t>typically taken in 2</a:t>
            </a:r>
            <a:r>
              <a:rPr lang="en-US" baseline="30000" dirty="0">
                <a:solidFill>
                  <a:srgbClr val="9C0004"/>
                </a:solidFill>
              </a:rPr>
              <a:t>nd</a:t>
            </a:r>
            <a:r>
              <a:rPr lang="en-US" dirty="0">
                <a:solidFill>
                  <a:srgbClr val="9C0004"/>
                </a:solidFill>
              </a:rPr>
              <a:t> year, except for pre-meds</a:t>
            </a:r>
          </a:p>
          <a:p>
            <a:pPr algn="ctr"/>
            <a:endParaRPr lang="en-US" dirty="0">
              <a:solidFill>
                <a:srgbClr val="9C0004"/>
              </a:solidFill>
            </a:endParaRPr>
          </a:p>
          <a:p>
            <a:pPr algn="ctr"/>
            <a:r>
              <a:rPr lang="en-US" dirty="0">
                <a:solidFill>
                  <a:srgbClr val="9C0004"/>
                </a:solidFill>
              </a:rPr>
              <a:t>If taking </a:t>
            </a:r>
            <a:r>
              <a:rPr lang="en-US" dirty="0" err="1">
                <a:solidFill>
                  <a:srgbClr val="9C0004"/>
                </a:solidFill>
              </a:rPr>
              <a:t>Chem</a:t>
            </a:r>
            <a:r>
              <a:rPr lang="en-US" dirty="0">
                <a:solidFill>
                  <a:srgbClr val="9C0004"/>
                </a:solidFill>
              </a:rPr>
              <a:t> 2070, go to </a:t>
            </a:r>
            <a:r>
              <a:rPr lang="en-US" dirty="0">
                <a:solidFill>
                  <a:srgbClr val="9C0004"/>
                </a:solidFill>
                <a:hlinkClick r:id="rId4"/>
              </a:rPr>
              <a:t>http://chemlabs.arts.cornell.edu/discussions.cfm</a:t>
            </a:r>
            <a:endParaRPr lang="en-US" dirty="0">
              <a:solidFill>
                <a:srgbClr val="9C0004"/>
              </a:solidFill>
            </a:endParaRPr>
          </a:p>
          <a:p>
            <a:pPr algn="ctr"/>
            <a:r>
              <a:rPr lang="en-US" dirty="0">
                <a:solidFill>
                  <a:srgbClr val="9C0004"/>
                </a:solidFill>
              </a:rPr>
              <a:t>to change labs or enroll in the discussion section</a:t>
            </a:r>
          </a:p>
          <a:p>
            <a:pPr algn="ctr"/>
            <a:endParaRPr lang="en-US" dirty="0">
              <a:solidFill>
                <a:srgbClr val="9C0004"/>
              </a:solidFill>
            </a:endParaRPr>
          </a:p>
          <a:p>
            <a:pPr algn="ctr"/>
            <a:r>
              <a:rPr lang="en-US" dirty="0">
                <a:solidFill>
                  <a:srgbClr val="9C0004"/>
                </a:solidFill>
              </a:rPr>
              <a:t>First year CALS students may not exceed 18 credits of academic coursework</a:t>
            </a:r>
          </a:p>
        </p:txBody>
      </p:sp>
    </p:spTree>
    <p:extLst>
      <p:ext uri="{BB962C8B-B14F-4D97-AF65-F5344CB8AC3E}">
        <p14:creationId xmlns:p14="http://schemas.microsoft.com/office/powerpoint/2010/main" val="306692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Year Bio and </a:t>
            </a:r>
            <a:br>
              <a:rPr lang="en-US" dirty="0"/>
            </a:br>
            <a:r>
              <a:rPr lang="en-US" dirty="0"/>
              <a:t>Bio AP Credit in BEE/</a:t>
            </a:r>
            <a:r>
              <a:rPr lang="en-US" dirty="0" err="1"/>
              <a:t>EnvE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49107228"/>
              </p:ext>
            </p:extLst>
          </p:nvPr>
        </p:nvGraphicFramePr>
        <p:xfrm>
          <a:off x="456825" y="2542265"/>
          <a:ext cx="8295809" cy="1950138"/>
        </p:xfrm>
        <a:graphic>
          <a:graphicData uri="http://schemas.openxmlformats.org/drawingml/2006/table">
            <a:tbl>
              <a:tblPr/>
              <a:tblGrid>
                <a:gridCol w="2244203">
                  <a:extLst>
                    <a:ext uri="{9D8B030D-6E8A-4147-A177-3AD203B41FA5}">
                      <a16:colId xmlns:a16="http://schemas.microsoft.com/office/drawing/2014/main" val="20000"/>
                    </a:ext>
                  </a:extLst>
                </a:gridCol>
                <a:gridCol w="1640589">
                  <a:extLst>
                    <a:ext uri="{9D8B030D-6E8A-4147-A177-3AD203B41FA5}">
                      <a16:colId xmlns:a16="http://schemas.microsoft.com/office/drawing/2014/main" val="20001"/>
                    </a:ext>
                  </a:extLst>
                </a:gridCol>
                <a:gridCol w="2228724">
                  <a:extLst>
                    <a:ext uri="{9D8B030D-6E8A-4147-A177-3AD203B41FA5}">
                      <a16:colId xmlns:a16="http://schemas.microsoft.com/office/drawing/2014/main" val="20002"/>
                    </a:ext>
                  </a:extLst>
                </a:gridCol>
                <a:gridCol w="2182293">
                  <a:extLst>
                    <a:ext uri="{9D8B030D-6E8A-4147-A177-3AD203B41FA5}">
                      <a16:colId xmlns:a16="http://schemas.microsoft.com/office/drawing/2014/main" val="20003"/>
                    </a:ext>
                  </a:extLst>
                </a:gridCol>
              </a:tblGrid>
              <a:tr h="216682">
                <a:tc>
                  <a:txBody>
                    <a:bodyPr/>
                    <a:lstStyle/>
                    <a:p>
                      <a:pPr algn="ctr" fontAlgn="b"/>
                      <a:r>
                        <a:rPr lang="en-US" sz="1300" b="1" i="0" u="none" strike="noStrike">
                          <a:solidFill>
                            <a:srgbClr val="000000"/>
                          </a:solidFill>
                          <a:effectLst/>
                          <a:latin typeface="Arial"/>
                        </a:rPr>
                        <a:t>AP</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Arial"/>
                        </a:rPr>
                        <a:t>Premed</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Arial"/>
                        </a:rPr>
                        <a:t>BioEng</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Arial"/>
                        </a:rPr>
                        <a:t>EnvEng</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6682">
                <a:tc>
                  <a:txBody>
                    <a:bodyPr/>
                    <a:lstStyle/>
                    <a:p>
                      <a:pPr algn="l" fontAlgn="b"/>
                      <a:r>
                        <a:rPr lang="en-US" sz="1300" b="0" i="0" u="none" strike="noStrike" dirty="0">
                          <a:solidFill>
                            <a:srgbClr val="000000"/>
                          </a:solidFill>
                          <a:effectLst/>
                          <a:latin typeface="Arial"/>
                        </a:rPr>
                        <a:t>AP</a:t>
                      </a:r>
                      <a:r>
                        <a:rPr lang="en-US" sz="1300" b="0" i="0" u="none" strike="noStrike" baseline="0" dirty="0">
                          <a:solidFill>
                            <a:srgbClr val="000000"/>
                          </a:solidFill>
                          <a:effectLst/>
                          <a:latin typeface="Arial"/>
                        </a:rPr>
                        <a:t> S</a:t>
                      </a:r>
                      <a:r>
                        <a:rPr lang="en-US" sz="1300" b="0" i="0" u="none" strike="noStrike" dirty="0">
                          <a:solidFill>
                            <a:srgbClr val="000000"/>
                          </a:solidFill>
                          <a:effectLst/>
                          <a:latin typeface="Arial"/>
                        </a:rPr>
                        <a:t>core of 5 = 8 credits</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a:rPr>
                        <a:t>BIOG 1350</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Arial"/>
                        </a:rPr>
                        <a:t>  choose 2 of the 3 following</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Arial"/>
                        </a:rPr>
                        <a:t>   choose 1 of the following</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6682">
                <a:tc>
                  <a:txBody>
                    <a:bodyPr/>
                    <a:lstStyle/>
                    <a:p>
                      <a:pPr algn="l" fontAlgn="b"/>
                      <a:r>
                        <a:rPr lang="en-US" sz="1300" b="0" i="0" u="none" strike="noStrike" dirty="0">
                          <a:solidFill>
                            <a:srgbClr val="000000"/>
                          </a:solidFill>
                          <a:effectLst/>
                          <a:latin typeface="Arial"/>
                        </a:rPr>
                        <a:t>        (You’re</a:t>
                      </a:r>
                      <a:r>
                        <a:rPr lang="en-US" sz="1300" b="0" i="0" u="none" strike="noStrike" baseline="0" dirty="0">
                          <a:solidFill>
                            <a:srgbClr val="000000"/>
                          </a:solidFill>
                          <a:effectLst/>
                          <a:latin typeface="Arial"/>
                        </a:rPr>
                        <a:t> done!)</a:t>
                      </a:r>
                      <a:endParaRPr lang="en-US" sz="1300" b="0" i="0" u="none" strike="noStrike" dirty="0">
                        <a:solidFill>
                          <a:srgbClr val="000000"/>
                        </a:solidFill>
                        <a:effectLst/>
                        <a:latin typeface="Arial"/>
                      </a:endParaRP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BIOG 1500</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BIOMG 1350</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BIOEE 1610</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682">
                <a:tc>
                  <a:txBody>
                    <a:bodyPr/>
                    <a:lstStyle/>
                    <a:p>
                      <a:pPr algn="l" fontAlgn="b"/>
                      <a:r>
                        <a:rPr lang="en-US" sz="1300" b="0" i="0" u="none" strike="noStrike" dirty="0">
                          <a:solidFill>
                            <a:srgbClr val="000000"/>
                          </a:solidFill>
                          <a:effectLst/>
                          <a:latin typeface="Arial"/>
                        </a:rPr>
                        <a:t>  Premeds, take a bio lab</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a:rPr>
                        <a:t>BIOMG 1440</a:t>
                      </a:r>
                      <a:endParaRPr lang="en-US" sz="1300" b="0" i="0" u="none" strike="noStrike" dirty="0">
                        <a:solidFill>
                          <a:schemeClr val="bg1">
                            <a:lumMod val="50000"/>
                          </a:schemeClr>
                        </a:solidFill>
                        <a:effectLst/>
                        <a:latin typeface="Arial"/>
                      </a:endParaRP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a:rPr>
                        <a:t>BIOG 1440</a:t>
                      </a:r>
                      <a:r>
                        <a:rPr lang="en-US" sz="1300" b="0" i="0" u="none" strike="noStrike" baseline="0" dirty="0">
                          <a:solidFill>
                            <a:srgbClr val="000000"/>
                          </a:solidFill>
                          <a:effectLst/>
                          <a:latin typeface="Arial"/>
                        </a:rPr>
                        <a:t> or </a:t>
                      </a:r>
                      <a:r>
                        <a:rPr lang="en-US" sz="1300" b="0" i="0" u="none" strike="noStrike" baseline="0" dirty="0">
                          <a:solidFill>
                            <a:schemeClr val="tx1"/>
                          </a:solidFill>
                          <a:effectLst/>
                          <a:latin typeface="Arial"/>
                        </a:rPr>
                        <a:t>(</a:t>
                      </a:r>
                      <a:r>
                        <a:rPr lang="en-US" sz="1300" b="0" i="0" u="none" strike="noStrike" dirty="0">
                          <a:solidFill>
                            <a:schemeClr val="tx1"/>
                          </a:solidFill>
                          <a:effectLst/>
                          <a:latin typeface="Arial"/>
                        </a:rPr>
                        <a:t>1445+1045)</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BIOMG 1350</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6682">
                <a:tc>
                  <a:txBody>
                    <a:bodyPr/>
                    <a:lstStyle/>
                    <a:p>
                      <a:pPr algn="l" fontAlgn="b"/>
                      <a:r>
                        <a:rPr lang="en-US" sz="1300" b="0" i="0" u="none" strike="noStrike" dirty="0">
                          <a:solidFill>
                            <a:srgbClr val="000000"/>
                          </a:solidFill>
                          <a:effectLst/>
                          <a:latin typeface="Arial"/>
                        </a:rPr>
                        <a:t>  later (e.g. microbiology lab)</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Arial"/>
                        </a:rPr>
                        <a:t> BIOMG 1445+1045</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BIOEE 1610</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BIOEE 1780</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6682">
                <a:tc>
                  <a:txBody>
                    <a:bodyPr/>
                    <a:lstStyle/>
                    <a:p>
                      <a:pPr algn="l" fontAlgn="b"/>
                      <a:r>
                        <a:rPr lang="en-US" sz="1300" b="0" i="0" u="none" strike="noStrike">
                          <a:solidFill>
                            <a:srgbClr val="000000"/>
                          </a:solidFill>
                          <a:effectLst/>
                          <a:latin typeface="Arial"/>
                        </a:rPr>
                        <a:t> </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Arial"/>
                      </a:endParaRP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300" b="0" i="0" u="none" strike="noStrike">
                          <a:solidFill>
                            <a:srgbClr val="000000"/>
                          </a:solidFill>
                          <a:effectLst/>
                          <a:latin typeface="Arial"/>
                        </a:rPr>
                        <a:t>   plus</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a:rPr>
                        <a:t>BIOG 1440</a:t>
                      </a:r>
                      <a:endParaRPr lang="en-US" sz="1300" b="0" i="0" u="none" strike="noStrike" dirty="0">
                        <a:solidFill>
                          <a:srgbClr val="7F7F7F"/>
                        </a:solidFill>
                        <a:effectLst/>
                        <a:latin typeface="Arial"/>
                      </a:endParaRP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668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a:rPr>
                        <a:t> AP Score of 4 = 4 credits</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Arial"/>
                        </a:rPr>
                        <a:t> </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a:rPr>
                        <a:t>BIOG 1500 (lab)</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a:rPr>
                        <a:t>BIOG 1445+1045</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6682">
                <a:tc>
                  <a:txBody>
                    <a:bodyPr/>
                    <a:lstStyle/>
                    <a:p>
                      <a:pPr algn="l" fontAlgn="b"/>
                      <a:r>
                        <a:rPr lang="en-US" sz="1300" b="0" i="0" u="none" strike="noStrike" dirty="0">
                          <a:solidFill>
                            <a:srgbClr val="000000"/>
                          </a:solidFill>
                          <a:effectLst/>
                          <a:latin typeface="Arial"/>
                        </a:rPr>
                        <a:t>   Take a 3 credit lecture</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Arial"/>
                        </a:rPr>
                        <a:t> </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Arial"/>
                        </a:rPr>
                        <a:t>   or</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Arial"/>
                        </a:rPr>
                        <a:t>   or</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6682">
                <a:tc>
                  <a:txBody>
                    <a:bodyPr/>
                    <a:lstStyle/>
                    <a:p>
                      <a:pPr algn="l" fontAlgn="b"/>
                      <a:r>
                        <a:rPr lang="en-US" sz="1300" b="0" i="0" u="none" strike="noStrike" dirty="0">
                          <a:solidFill>
                            <a:srgbClr val="000000"/>
                          </a:solidFill>
                          <a:effectLst/>
                          <a:latin typeface="Arial"/>
                        </a:rPr>
                        <a:t>      and </a:t>
                      </a:r>
                      <a:r>
                        <a:rPr lang="en-US" sz="1300" b="0" i="0" u="none" strike="noStrike" dirty="0" err="1">
                          <a:solidFill>
                            <a:srgbClr val="000000"/>
                          </a:solidFill>
                          <a:effectLst/>
                          <a:latin typeface="Arial"/>
                        </a:rPr>
                        <a:t>BioG</a:t>
                      </a:r>
                      <a:r>
                        <a:rPr lang="en-US" sz="1300" b="0" i="0" u="none" strike="noStrike" baseline="0" dirty="0">
                          <a:solidFill>
                            <a:srgbClr val="000000"/>
                          </a:solidFill>
                          <a:effectLst/>
                          <a:latin typeface="Arial"/>
                        </a:rPr>
                        <a:t> 1500</a:t>
                      </a:r>
                      <a:endParaRPr lang="en-US" sz="1300" b="0" i="0" u="none" strike="noStrike" dirty="0">
                        <a:solidFill>
                          <a:srgbClr val="000000"/>
                        </a:solidFill>
                        <a:effectLst/>
                        <a:latin typeface="Arial"/>
                      </a:endParaRP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0" i="0" u="none" strike="noStrike" dirty="0">
                          <a:solidFill>
                            <a:srgbClr val="000000"/>
                          </a:solidFill>
                          <a:effectLst/>
                          <a:latin typeface="Arial"/>
                        </a:rPr>
                        <a:t> </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Arial"/>
                        </a:rPr>
                        <a:t>BIOG 1107/1108 (summer)</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dirty="0" err="1">
                          <a:solidFill>
                            <a:srgbClr val="000000"/>
                          </a:solidFill>
                          <a:effectLst/>
                          <a:latin typeface="Arial"/>
                        </a:rPr>
                        <a:t>BioG</a:t>
                      </a:r>
                      <a:r>
                        <a:rPr lang="en-US" sz="1300" b="0" i="0" u="none" strike="noStrike" dirty="0">
                          <a:solidFill>
                            <a:srgbClr val="000000"/>
                          </a:solidFill>
                          <a:effectLst/>
                          <a:latin typeface="Arial"/>
                        </a:rPr>
                        <a:t> 1107 (summer) </a:t>
                      </a:r>
                    </a:p>
                  </a:txBody>
                  <a:tcPr marL="15477" marR="15477" marT="154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Box 3"/>
          <p:cNvSpPr txBox="1"/>
          <p:nvPr/>
        </p:nvSpPr>
        <p:spPr>
          <a:xfrm>
            <a:off x="457199" y="4828285"/>
            <a:ext cx="8105779" cy="1754327"/>
          </a:xfrm>
          <a:prstGeom prst="rect">
            <a:avLst/>
          </a:prstGeom>
          <a:noFill/>
        </p:spPr>
        <p:txBody>
          <a:bodyPr wrap="none" rtlCol="0">
            <a:spAutoFit/>
          </a:bodyPr>
          <a:lstStyle/>
          <a:p>
            <a:r>
              <a:rPr lang="en-US" dirty="0" err="1">
                <a:solidFill>
                  <a:srgbClr val="9C0004"/>
                </a:solidFill>
              </a:rPr>
              <a:t>BioMG</a:t>
            </a:r>
            <a:r>
              <a:rPr lang="en-US" dirty="0">
                <a:solidFill>
                  <a:srgbClr val="9C0004"/>
                </a:solidFill>
              </a:rPr>
              <a:t> 1350  Principles of Cell and Developmental Biology (F, S, Su)</a:t>
            </a:r>
          </a:p>
          <a:p>
            <a:r>
              <a:rPr lang="en-US" dirty="0" err="1">
                <a:solidFill>
                  <a:srgbClr val="9C0004"/>
                </a:solidFill>
              </a:rPr>
              <a:t>BioG</a:t>
            </a:r>
            <a:r>
              <a:rPr lang="en-US" dirty="0">
                <a:solidFill>
                  <a:srgbClr val="9C0004"/>
                </a:solidFill>
              </a:rPr>
              <a:t> 1440  Introduction to Comparative Physiology (F, S, Su)</a:t>
            </a:r>
          </a:p>
          <a:p>
            <a:r>
              <a:rPr lang="en-US" dirty="0" err="1">
                <a:solidFill>
                  <a:srgbClr val="9C0004"/>
                </a:solidFill>
              </a:rPr>
              <a:t>BioG</a:t>
            </a:r>
            <a:r>
              <a:rPr lang="en-US" dirty="0">
                <a:solidFill>
                  <a:srgbClr val="9C0004"/>
                </a:solidFill>
              </a:rPr>
              <a:t> 1445  </a:t>
            </a:r>
            <a:r>
              <a:rPr lang="en-US" dirty="0" err="1">
                <a:solidFill>
                  <a:srgbClr val="9C0004"/>
                </a:solidFill>
              </a:rPr>
              <a:t>Autotutorial</a:t>
            </a:r>
            <a:r>
              <a:rPr lang="en-US" dirty="0">
                <a:solidFill>
                  <a:srgbClr val="9C0004"/>
                </a:solidFill>
              </a:rPr>
              <a:t> </a:t>
            </a:r>
            <a:r>
              <a:rPr lang="en-US" dirty="0" err="1">
                <a:solidFill>
                  <a:srgbClr val="9C0004"/>
                </a:solidFill>
              </a:rPr>
              <a:t>BioG</a:t>
            </a:r>
            <a:r>
              <a:rPr lang="en-US" dirty="0">
                <a:solidFill>
                  <a:srgbClr val="9C0004"/>
                </a:solidFill>
              </a:rPr>
              <a:t> 1440 w/lab. Use caution &amp; the help course.</a:t>
            </a:r>
          </a:p>
          <a:p>
            <a:r>
              <a:rPr lang="en-US" dirty="0" err="1">
                <a:solidFill>
                  <a:srgbClr val="9C0004"/>
                </a:solidFill>
              </a:rPr>
              <a:t>BioEE</a:t>
            </a:r>
            <a:r>
              <a:rPr lang="en-US" dirty="0">
                <a:solidFill>
                  <a:srgbClr val="9C0004"/>
                </a:solidFill>
              </a:rPr>
              <a:t> 1610  Ecology and the Environment (F, S, Su)</a:t>
            </a:r>
          </a:p>
          <a:p>
            <a:r>
              <a:rPr lang="en-US" dirty="0" err="1">
                <a:solidFill>
                  <a:srgbClr val="9C0004"/>
                </a:solidFill>
              </a:rPr>
              <a:t>BioEE</a:t>
            </a:r>
            <a:r>
              <a:rPr lang="en-US" dirty="0">
                <a:solidFill>
                  <a:srgbClr val="9C0004"/>
                </a:solidFill>
              </a:rPr>
              <a:t> 1780  Evolution and Diversity (F, S, Su, DL)  - </a:t>
            </a:r>
            <a:r>
              <a:rPr lang="en-US" b="1" dirty="0">
                <a:solidFill>
                  <a:srgbClr val="9C0004"/>
                </a:solidFill>
              </a:rPr>
              <a:t>for </a:t>
            </a:r>
            <a:r>
              <a:rPr lang="en-US" b="1" dirty="0" err="1">
                <a:solidFill>
                  <a:srgbClr val="9C0004"/>
                </a:solidFill>
              </a:rPr>
              <a:t>EnvE’s</a:t>
            </a:r>
            <a:r>
              <a:rPr lang="en-US" b="1" dirty="0">
                <a:solidFill>
                  <a:srgbClr val="9C0004"/>
                </a:solidFill>
              </a:rPr>
              <a:t> only </a:t>
            </a:r>
          </a:p>
          <a:p>
            <a:r>
              <a:rPr lang="en-US" dirty="0" err="1">
                <a:solidFill>
                  <a:srgbClr val="9C0004"/>
                </a:solidFill>
              </a:rPr>
              <a:t>BioG</a:t>
            </a:r>
            <a:r>
              <a:rPr lang="en-US" dirty="0">
                <a:solidFill>
                  <a:srgbClr val="9C0004"/>
                </a:solidFill>
              </a:rPr>
              <a:t> 1107/1108 offered summer only: 8 credits including lab</a:t>
            </a:r>
          </a:p>
        </p:txBody>
      </p:sp>
      <p:pic>
        <p:nvPicPr>
          <p:cNvPr id="6" name="Picture 5"/>
          <p:cNvPicPr>
            <a:picLocks noChangeAspect="1"/>
          </p:cNvPicPr>
          <p:nvPr/>
        </p:nvPicPr>
        <p:blipFill rotWithShape="1">
          <a:blip r:embed="rId3"/>
          <a:srcRect l="-1" r="67908"/>
          <a:stretch/>
        </p:blipFill>
        <p:spPr>
          <a:xfrm>
            <a:off x="7395125" y="460860"/>
            <a:ext cx="1320220" cy="1281196"/>
          </a:xfrm>
          <a:prstGeom prst="rect">
            <a:avLst/>
          </a:prstGeom>
        </p:spPr>
      </p:pic>
    </p:spTree>
    <p:extLst>
      <p:ext uri="{BB962C8B-B14F-4D97-AF65-F5344CB8AC3E}">
        <p14:creationId xmlns:p14="http://schemas.microsoft.com/office/powerpoint/2010/main" val="160304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AP credit and </a:t>
            </a:r>
            <a:br>
              <a:rPr lang="en-US" dirty="0"/>
            </a:br>
            <a:r>
              <a:rPr lang="en-US" dirty="0"/>
              <a:t>Math placement exams</a:t>
            </a:r>
          </a:p>
        </p:txBody>
      </p:sp>
      <p:sp>
        <p:nvSpPr>
          <p:cNvPr id="3" name="Content Placeholder 2"/>
          <p:cNvSpPr>
            <a:spLocks noGrp="1"/>
          </p:cNvSpPr>
          <p:nvPr>
            <p:ph idx="1"/>
          </p:nvPr>
        </p:nvSpPr>
        <p:spPr>
          <a:xfrm>
            <a:off x="457198" y="2209799"/>
            <a:ext cx="8088491" cy="4419601"/>
          </a:xfrm>
        </p:spPr>
        <p:txBody>
          <a:bodyPr>
            <a:normAutofit fontScale="92500" lnSpcReduction="20000"/>
          </a:bodyPr>
          <a:lstStyle/>
          <a:p>
            <a:r>
              <a:rPr lang="en-US" dirty="0"/>
              <a:t>Math BC Score 4 or 5:  4 credits of Math 1910... </a:t>
            </a:r>
            <a:r>
              <a:rPr lang="en-US" b="1" dirty="0">
                <a:latin typeface="Arial Black"/>
                <a:cs typeface="Arial Black"/>
              </a:rPr>
              <a:t>BUT</a:t>
            </a:r>
            <a:r>
              <a:rPr lang="en-US" b="1" dirty="0"/>
              <a:t>:</a:t>
            </a:r>
          </a:p>
          <a:p>
            <a:pPr lvl="1"/>
            <a:r>
              <a:rPr lang="en-US" dirty="0"/>
              <a:t>We strongly recommend Math 1910 anyway</a:t>
            </a:r>
          </a:p>
          <a:p>
            <a:pPr lvl="1"/>
            <a:r>
              <a:rPr lang="en-US" dirty="0"/>
              <a:t>High school AP calculus ≠ Cornell engineering calculus</a:t>
            </a:r>
          </a:p>
          <a:p>
            <a:pPr lvl="1"/>
            <a:r>
              <a:rPr lang="en-US" dirty="0"/>
              <a:t>Math 1920 requires in-depth, rapid recall of Math 1910 material</a:t>
            </a:r>
          </a:p>
          <a:p>
            <a:pPr lvl="1"/>
            <a:r>
              <a:rPr lang="en-US" dirty="0"/>
              <a:t>Math BC score 4:  Much poorer outcome in 1920 than a 5 or Math 1910</a:t>
            </a:r>
          </a:p>
          <a:p>
            <a:pPr lvl="1"/>
            <a:r>
              <a:rPr lang="en-US" dirty="0"/>
              <a:t>You must attempt the Engineering placement exam before enrolling in 1920. Those who took it, THANK YOU!  Passing was 43 out of 70</a:t>
            </a:r>
          </a:p>
          <a:p>
            <a:r>
              <a:rPr lang="en-US" dirty="0"/>
              <a:t>Summer Online Math Diagnostic</a:t>
            </a:r>
          </a:p>
          <a:p>
            <a:pPr lvl="1"/>
            <a:r>
              <a:rPr lang="en-US" dirty="0"/>
              <a:t>If a supplemental course was recommended or required, discuss your summer math experience with your advisor</a:t>
            </a:r>
          </a:p>
          <a:p>
            <a:r>
              <a:rPr lang="en-US" dirty="0"/>
              <a:t>Math Placement Exams during Orientation (yesterday)</a:t>
            </a:r>
          </a:p>
          <a:p>
            <a:pPr lvl="1"/>
            <a:r>
              <a:rPr lang="en-US" dirty="0"/>
              <a:t>Engineering Exam: places you out of Math 1910 or 1920</a:t>
            </a:r>
          </a:p>
          <a:p>
            <a:pPr lvl="1"/>
            <a:r>
              <a:rPr lang="en-US" dirty="0"/>
              <a:t>Math Department Exam: places you out of Math 1110 into 1910</a:t>
            </a:r>
          </a:p>
          <a:p>
            <a:pPr lvl="1"/>
            <a:r>
              <a:rPr lang="en-US" dirty="0"/>
              <a:t>Did you miss the exam? Discuss with your advisor.</a:t>
            </a:r>
          </a:p>
        </p:txBody>
      </p:sp>
      <p:pic>
        <p:nvPicPr>
          <p:cNvPr id="4" name="Picture 3"/>
          <p:cNvPicPr>
            <a:picLocks noChangeAspect="1"/>
          </p:cNvPicPr>
          <p:nvPr/>
        </p:nvPicPr>
        <p:blipFill rotWithShape="1">
          <a:blip r:embed="rId3"/>
          <a:srcRect l="-1" r="67908"/>
          <a:stretch/>
        </p:blipFill>
        <p:spPr>
          <a:xfrm>
            <a:off x="7395125" y="460860"/>
            <a:ext cx="1320220" cy="1281196"/>
          </a:xfrm>
          <a:prstGeom prst="rect">
            <a:avLst/>
          </a:prstGeom>
        </p:spPr>
      </p:pic>
    </p:spTree>
    <p:extLst>
      <p:ext uri="{BB962C8B-B14F-4D97-AF65-F5344CB8AC3E}">
        <p14:creationId xmlns:p14="http://schemas.microsoft.com/office/powerpoint/2010/main" val="94038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Ins and Outs of </a:t>
            </a:r>
            <a:br>
              <a:rPr lang="en-US" dirty="0"/>
            </a:br>
            <a:r>
              <a:rPr lang="en-US" dirty="0"/>
              <a:t>Adds and Drops</a:t>
            </a:r>
          </a:p>
        </p:txBody>
      </p:sp>
      <p:sp>
        <p:nvSpPr>
          <p:cNvPr id="3" name="Content Placeholder 2"/>
          <p:cNvSpPr>
            <a:spLocks noGrp="1"/>
          </p:cNvSpPr>
          <p:nvPr>
            <p:ph idx="1"/>
          </p:nvPr>
        </p:nvSpPr>
        <p:spPr>
          <a:xfrm>
            <a:off x="457199" y="2209800"/>
            <a:ext cx="8264844" cy="4287391"/>
          </a:xfrm>
        </p:spPr>
        <p:txBody>
          <a:bodyPr>
            <a:normAutofit fontScale="85000" lnSpcReduction="10000"/>
          </a:bodyPr>
          <a:lstStyle/>
          <a:p>
            <a:r>
              <a:rPr lang="en-US" dirty="0"/>
              <a:t>Math, lectures and sections  </a:t>
            </a:r>
          </a:p>
          <a:p>
            <a:pPr lvl="1"/>
            <a:r>
              <a:rPr lang="en-US" dirty="0"/>
              <a:t>Use </a:t>
            </a:r>
            <a:r>
              <a:rPr lang="en-US" dirty="0" err="1"/>
              <a:t>studentcenter.cornell.edu</a:t>
            </a:r>
            <a:r>
              <a:rPr lang="en-US" dirty="0"/>
              <a:t> to add or drop courses</a:t>
            </a:r>
          </a:p>
          <a:p>
            <a:pPr lvl="1"/>
            <a:r>
              <a:rPr lang="en-US" dirty="0"/>
              <a:t>If openings exist, tweak your schedule. If everything’s filled, more will be added. </a:t>
            </a:r>
          </a:p>
          <a:p>
            <a:r>
              <a:rPr lang="en-US" dirty="0"/>
              <a:t>Freshman Writing Seminars and Biology:  Use student center</a:t>
            </a:r>
          </a:p>
          <a:p>
            <a:r>
              <a:rPr lang="en-US" dirty="0"/>
              <a:t>Chemistry, lectures and labs</a:t>
            </a:r>
          </a:p>
          <a:p>
            <a:pPr lvl="1"/>
            <a:r>
              <a:rPr lang="en-US" dirty="0"/>
              <a:t>Do </a:t>
            </a:r>
            <a:r>
              <a:rPr lang="en-US" b="1" dirty="0"/>
              <a:t>NOT</a:t>
            </a:r>
            <a:r>
              <a:rPr lang="en-US" dirty="0"/>
              <a:t> use Student Center Add/Drop website: visit</a:t>
            </a:r>
          </a:p>
          <a:p>
            <a:pPr lvl="1"/>
            <a:r>
              <a:rPr lang="en-US" u="sng" dirty="0">
                <a:hlinkClick r:id="rId3"/>
              </a:rPr>
              <a:t>http://chemistry.cornell.edu/courses/add-drop.cfm</a:t>
            </a:r>
            <a:r>
              <a:rPr lang="en-US" dirty="0"/>
              <a:t>  and join a wait list</a:t>
            </a:r>
          </a:p>
          <a:p>
            <a:pPr lvl="1"/>
            <a:r>
              <a:rPr lang="en-US" dirty="0"/>
              <a:t>Attend your first lab </a:t>
            </a:r>
            <a:r>
              <a:rPr lang="en-US" b="1" dirty="0"/>
              <a:t>on time</a:t>
            </a:r>
            <a:r>
              <a:rPr lang="en-US" dirty="0"/>
              <a:t>, or your spot will go to a wait-listed student  </a:t>
            </a:r>
          </a:p>
          <a:p>
            <a:pPr lvl="1"/>
            <a:r>
              <a:rPr lang="en-US" dirty="0"/>
              <a:t>If wait listed: Show up in person to claim an open slot, see directions</a:t>
            </a:r>
          </a:p>
          <a:p>
            <a:pPr lvl="1"/>
            <a:r>
              <a:rPr lang="en-US" dirty="0"/>
              <a:t>Don’t forget the CHEM 2070 discussion section signup</a:t>
            </a:r>
          </a:p>
          <a:p>
            <a:r>
              <a:rPr lang="en-US" dirty="0"/>
              <a:t>Physics:  </a:t>
            </a:r>
          </a:p>
          <a:p>
            <a:pPr lvl="1"/>
            <a:r>
              <a:rPr lang="en-US" dirty="0"/>
              <a:t>Try Student Center first, then visit the Physics course coordinators</a:t>
            </a:r>
          </a:p>
          <a:p>
            <a:pPr lvl="1"/>
            <a:r>
              <a:rPr lang="en-US" dirty="0"/>
              <a:t>“Swap” feature does not work... It will drop the whole course.</a:t>
            </a:r>
          </a:p>
          <a:p>
            <a:pPr lvl="1"/>
            <a:endParaRPr lang="en-US" dirty="0"/>
          </a:p>
          <a:p>
            <a:endParaRPr lang="en-US" dirty="0"/>
          </a:p>
        </p:txBody>
      </p:sp>
      <p:pic>
        <p:nvPicPr>
          <p:cNvPr id="5" name="Picture 4"/>
          <p:cNvPicPr>
            <a:picLocks noChangeAspect="1"/>
          </p:cNvPicPr>
          <p:nvPr/>
        </p:nvPicPr>
        <p:blipFill rotWithShape="1">
          <a:blip r:embed="rId4"/>
          <a:srcRect l="-1" r="67908"/>
          <a:stretch/>
        </p:blipFill>
        <p:spPr>
          <a:xfrm>
            <a:off x="7395125" y="460860"/>
            <a:ext cx="1320220" cy="1281196"/>
          </a:xfrm>
          <a:prstGeom prst="rect">
            <a:avLst/>
          </a:prstGeom>
        </p:spPr>
      </p:pic>
    </p:spTree>
    <p:extLst>
      <p:ext uri="{BB962C8B-B14F-4D97-AF65-F5344CB8AC3E}">
        <p14:creationId xmlns:p14="http://schemas.microsoft.com/office/powerpoint/2010/main" val="9092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6653EDE-2B52-EB47-8341-435CE22E1C27}"/>
              </a:ext>
            </a:extLst>
          </p:cNvPr>
          <p:cNvSpPr>
            <a:spLocks noGrp="1"/>
          </p:cNvSpPr>
          <p:nvPr>
            <p:ph type="title"/>
          </p:nvPr>
        </p:nvSpPr>
        <p:spPr/>
        <p:txBody>
          <a:bodyPr/>
          <a:lstStyle/>
          <a:p>
            <a:r>
              <a:rPr lang="en-US" dirty="0"/>
              <a:t>Now that you’re part of Cornell…</a:t>
            </a:r>
          </a:p>
        </p:txBody>
      </p:sp>
      <p:sp>
        <p:nvSpPr>
          <p:cNvPr id="14" name="Content Placeholder 13">
            <a:extLst>
              <a:ext uri="{FF2B5EF4-FFF2-40B4-BE49-F238E27FC236}">
                <a16:creationId xmlns:a16="http://schemas.microsoft.com/office/drawing/2014/main" id="{DCCE54D9-18A9-E745-810A-EB9CF9A52296}"/>
              </a:ext>
            </a:extLst>
          </p:cNvPr>
          <p:cNvSpPr>
            <a:spLocks noGrp="1"/>
          </p:cNvSpPr>
          <p:nvPr>
            <p:ph idx="1"/>
          </p:nvPr>
        </p:nvSpPr>
        <p:spPr>
          <a:xfrm>
            <a:off x="457200" y="2397368"/>
            <a:ext cx="3692770" cy="3916363"/>
          </a:xfrm>
        </p:spPr>
        <p:txBody>
          <a:bodyPr>
            <a:normAutofit/>
          </a:bodyPr>
          <a:lstStyle/>
          <a:p>
            <a:r>
              <a:rPr lang="en-US" sz="4000" dirty="0"/>
              <a:t>What do you most look forward to in this first year?</a:t>
            </a:r>
          </a:p>
        </p:txBody>
      </p:sp>
      <p:sp>
        <p:nvSpPr>
          <p:cNvPr id="15" name="Content Placeholder 14">
            <a:extLst>
              <a:ext uri="{FF2B5EF4-FFF2-40B4-BE49-F238E27FC236}">
                <a16:creationId xmlns:a16="http://schemas.microsoft.com/office/drawing/2014/main" id="{0E5F515C-1333-8845-AACE-315DF4EDF279}"/>
              </a:ext>
            </a:extLst>
          </p:cNvPr>
          <p:cNvSpPr>
            <a:spLocks noGrp="1"/>
          </p:cNvSpPr>
          <p:nvPr>
            <p:ph sz="half" idx="4294967295"/>
          </p:nvPr>
        </p:nvSpPr>
        <p:spPr>
          <a:xfrm>
            <a:off x="4489710" y="2402131"/>
            <a:ext cx="3798505" cy="3911600"/>
          </a:xfrm>
        </p:spPr>
        <p:txBody>
          <a:bodyPr>
            <a:normAutofit/>
          </a:bodyPr>
          <a:lstStyle/>
          <a:p>
            <a:r>
              <a:rPr lang="en-US" sz="4000" dirty="0"/>
              <a:t>What do you anticipate as your greatest challenge this year? </a:t>
            </a:r>
          </a:p>
        </p:txBody>
      </p:sp>
      <p:pic>
        <p:nvPicPr>
          <p:cNvPr id="4" name="Picture 3">
            <a:extLst>
              <a:ext uri="{FF2B5EF4-FFF2-40B4-BE49-F238E27FC236}">
                <a16:creationId xmlns:a16="http://schemas.microsoft.com/office/drawing/2014/main" id="{9F45DD9B-D666-3740-A9D2-FEF7CDD8164C}"/>
              </a:ext>
            </a:extLst>
          </p:cNvPr>
          <p:cNvPicPr>
            <a:picLocks noChangeAspect="1"/>
          </p:cNvPicPr>
          <p:nvPr/>
        </p:nvPicPr>
        <p:blipFill rotWithShape="1">
          <a:blip r:embed="rId3"/>
          <a:srcRect l="-1" r="67908"/>
          <a:stretch/>
        </p:blipFill>
        <p:spPr>
          <a:xfrm>
            <a:off x="7395125" y="460860"/>
            <a:ext cx="1320220" cy="1281196"/>
          </a:xfrm>
          <a:prstGeom prst="rect">
            <a:avLst/>
          </a:prstGeom>
        </p:spPr>
      </p:pic>
    </p:spTree>
    <p:extLst>
      <p:ext uri="{BB962C8B-B14F-4D97-AF65-F5344CB8AC3E}">
        <p14:creationId xmlns:p14="http://schemas.microsoft.com/office/powerpoint/2010/main" val="1369970245"/>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1935</TotalTime>
  <Words>1871</Words>
  <Application>Microsoft Macintosh PowerPoint</Application>
  <PresentationFormat>On-screen Show (4:3)</PresentationFormat>
  <Paragraphs>272</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Arial Black</vt:lpstr>
      <vt:lpstr>Calibri</vt:lpstr>
      <vt:lpstr>Cambria</vt:lpstr>
      <vt:lpstr>Century Gothic</vt:lpstr>
      <vt:lpstr>Courier New</vt:lpstr>
      <vt:lpstr>Letter Gothic</vt:lpstr>
      <vt:lpstr>Lucida Handwriting</vt:lpstr>
      <vt:lpstr>Palatino</vt:lpstr>
      <vt:lpstr>Wingdings 2</vt:lpstr>
      <vt:lpstr>Plaza</vt:lpstr>
      <vt:lpstr>BEE New Student Orientation 2018</vt:lpstr>
      <vt:lpstr>Program </vt:lpstr>
      <vt:lpstr>PowerPoint Presentation</vt:lpstr>
      <vt:lpstr>Typical BEE Program:  Most BEE students should enroll in:</vt:lpstr>
      <vt:lpstr>Typical EnvE Program:  Most EnvE Students should enroll in:</vt:lpstr>
      <vt:lpstr>First Year Bio and  Bio AP Credit in BEE/EnvE</vt:lpstr>
      <vt:lpstr>Math AP credit and  Math placement exams</vt:lpstr>
      <vt:lpstr>The Ins and Outs of  Adds and Drops</vt:lpstr>
      <vt:lpstr>Now that you’re part of Cornell…</vt:lpstr>
      <vt:lpstr>Advising at BEE  </vt:lpstr>
      <vt:lpstr>What to do?  </vt:lpstr>
      <vt:lpstr>Advising  at BEE </vt:lpstr>
      <vt:lpstr>Campus Resources</vt:lpstr>
      <vt:lpstr>Other support services: </vt:lpstr>
      <vt:lpstr>PowerPoint Presentation</vt:lpstr>
      <vt:lpstr>ALS 1700 Maximizing Individual Success</vt:lpstr>
      <vt:lpstr>Questions? (ask away!) </vt:lpstr>
      <vt:lpstr>PowerPoint Presentation</vt:lpstr>
    </vt:vector>
  </TitlesOfParts>
  <Company>Cornell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 Orientation 2011</dc:title>
  <dc:creator>Jean Hunter</dc:creator>
  <cp:lastModifiedBy>Microsoft Office User</cp:lastModifiedBy>
  <cp:revision>71</cp:revision>
  <cp:lastPrinted>2018-08-21T14:19:39Z</cp:lastPrinted>
  <dcterms:created xsi:type="dcterms:W3CDTF">2011-08-22T15:41:10Z</dcterms:created>
  <dcterms:modified xsi:type="dcterms:W3CDTF">2018-08-21T16:34:56Z</dcterms:modified>
</cp:coreProperties>
</file>